
<file path=[Content_Types].xml><?xml version="1.0" encoding="utf-8"?>
<Types xmlns="http://schemas.openxmlformats.org/package/2006/content-types">
  <Default Extension="jpeg" ContentType="image/jpeg"/>
  <Default Extension="jpg" ContentType="image/jp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47"/>
  </p:notesMasterIdLst>
  <p:handoutMasterIdLst>
    <p:handoutMasterId r:id="rId48"/>
  </p:handoutMasterIdLst>
  <p:sldIdLst>
    <p:sldId id="256" r:id="rId2"/>
    <p:sldId id="687" r:id="rId3"/>
    <p:sldId id="688" r:id="rId4"/>
    <p:sldId id="690" r:id="rId5"/>
    <p:sldId id="689" r:id="rId6"/>
    <p:sldId id="691" r:id="rId7"/>
    <p:sldId id="692" r:id="rId8"/>
    <p:sldId id="693" r:id="rId9"/>
    <p:sldId id="694" r:id="rId10"/>
    <p:sldId id="695" r:id="rId11"/>
    <p:sldId id="696" r:id="rId12"/>
    <p:sldId id="698" r:id="rId13"/>
    <p:sldId id="699" r:id="rId14"/>
    <p:sldId id="701" r:id="rId15"/>
    <p:sldId id="702" r:id="rId16"/>
    <p:sldId id="703" r:id="rId17"/>
    <p:sldId id="704" r:id="rId18"/>
    <p:sldId id="708" r:id="rId19"/>
    <p:sldId id="711" r:id="rId20"/>
    <p:sldId id="712" r:id="rId21"/>
    <p:sldId id="757" r:id="rId22"/>
    <p:sldId id="756" r:id="rId23"/>
    <p:sldId id="714" r:id="rId24"/>
    <p:sldId id="716" r:id="rId25"/>
    <p:sldId id="713" r:id="rId26"/>
    <p:sldId id="741" r:id="rId27"/>
    <p:sldId id="747" r:id="rId28"/>
    <p:sldId id="724" r:id="rId29"/>
    <p:sldId id="725" r:id="rId30"/>
    <p:sldId id="726" r:id="rId31"/>
    <p:sldId id="727" r:id="rId32"/>
    <p:sldId id="728" r:id="rId33"/>
    <p:sldId id="730" r:id="rId34"/>
    <p:sldId id="731" r:id="rId35"/>
    <p:sldId id="732" r:id="rId36"/>
    <p:sldId id="733" r:id="rId37"/>
    <p:sldId id="734" r:id="rId38"/>
    <p:sldId id="735" r:id="rId39"/>
    <p:sldId id="736" r:id="rId40"/>
    <p:sldId id="738" r:id="rId41"/>
    <p:sldId id="745" r:id="rId42"/>
    <p:sldId id="743" r:id="rId43"/>
    <p:sldId id="746" r:id="rId44"/>
    <p:sldId id="744" r:id="rId45"/>
    <p:sldId id="749" r:id="rId46"/>
  </p:sldIdLst>
  <p:sldSz cx="9144000" cy="5143500" type="screen16x9"/>
  <p:notesSz cx="7099300" cy="10234613"/>
  <p:custDataLst>
    <p:tags r:id="rId4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3428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68574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02862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37149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1714373" algn="l" defTabSz="685749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057246" algn="l" defTabSz="685749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2400120" algn="l" defTabSz="685749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2742995" algn="l" defTabSz="685749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00FF"/>
    <a:srgbClr val="D500D6"/>
    <a:srgbClr val="008000"/>
    <a:srgbClr val="FFF6A9"/>
    <a:srgbClr val="FFCC00"/>
    <a:srgbClr val="FF9999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32" autoAdjust="0"/>
    <p:restoredTop sz="92640" autoAdjust="0"/>
  </p:normalViewPr>
  <p:slideViewPr>
    <p:cSldViewPr>
      <p:cViewPr varScale="1">
        <p:scale>
          <a:sx n="117" d="100"/>
          <a:sy n="117" d="100"/>
        </p:scale>
        <p:origin x="562" y="86"/>
      </p:cViewPr>
      <p:guideLst>
        <p:guide orient="horz" pos="162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32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fld id="{C47036A7-CA75-4FB0-A0E6-AEEC36B2D2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3166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9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41288" y="768350"/>
            <a:ext cx="6818312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30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30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fld id="{951F94F5-58D1-42ED-AB38-DD97D2E494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97075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+mn-ea"/>
        <a:cs typeface="+mn-cs"/>
      </a:defRPr>
    </a:lvl1pPr>
    <a:lvl2pPr marL="342875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+mn-ea"/>
        <a:cs typeface="+mn-cs"/>
      </a:defRPr>
    </a:lvl2pPr>
    <a:lvl3pPr marL="685749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+mn-ea"/>
        <a:cs typeface="+mn-cs"/>
      </a:defRPr>
    </a:lvl3pPr>
    <a:lvl4pPr marL="1028624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+mn-ea"/>
        <a:cs typeface="+mn-cs"/>
      </a:defRPr>
    </a:lvl4pPr>
    <a:lvl5pPr marL="1371498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+mn-ea"/>
        <a:cs typeface="+mn-cs"/>
      </a:defRPr>
    </a:lvl5pPr>
    <a:lvl6pPr marL="1714373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46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20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995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1288" y="768350"/>
            <a:ext cx="6818312" cy="38369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retain proper</a:t>
            </a:r>
            <a:r>
              <a:rPr lang="en-US" baseline="0" dirty="0"/>
              <a:t> attribution </a:t>
            </a:r>
            <a:r>
              <a:rPr lang="en-US" baseline="0"/>
              <a:t>and the reference </a:t>
            </a:r>
            <a:r>
              <a:rPr lang="en-US" baseline="0" dirty="0"/>
              <a:t>to </a:t>
            </a:r>
            <a:r>
              <a:rPr lang="en-US" baseline="0" dirty="0" err="1"/>
              <a:t>ai.berkeley.edu</a:t>
            </a:r>
            <a:r>
              <a:rPr lang="en-US" baseline="0" dirty="0"/>
              <a:t>.  Thanks!</a:t>
            </a:r>
            <a:endParaRPr lang="en-US" sz="900" dirty="0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F94F5-58D1-42ED-AB38-DD97D2E4947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9359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41288" y="768350"/>
            <a:ext cx="6818312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/>
              <a:t>Agent</a:t>
            </a:r>
            <a:r>
              <a:rPr lang="zh-CN" altLang="en-US"/>
              <a:t>主动：感知</a:t>
            </a:r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8CDF89D-BC04-4C7A-BE11-5E594C2E9864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371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41288" y="768350"/>
            <a:ext cx="6818312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/>
              <a:t>一辆自动驾驶汽车包括车载计算机、摄像头和其他传感器</a:t>
            </a:r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66486B8-A870-4CC4-AEA5-F6A33D4E2157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591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41288" y="768350"/>
            <a:ext cx="6818312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C85C10B-EADE-4A31-8DD4-A30C4F45A48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150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41288" y="768350"/>
            <a:ext cx="6818312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128DFDAC-FBFD-410A-8F5F-6E351B4D1EB1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780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7FB16-436E-4C3A-AC93-D953BF9B5BF3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120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783437"/>
            <a:ext cx="9144000" cy="110251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2743200"/>
            <a:ext cx="9144000" cy="1143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E62938-84EC-488D-9CA4-E38E8D42E5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7" name="图片 24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-14282"/>
            <a:ext cx="2922877" cy="1249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99B4F5-F495-445A-AD57-B1A0CC0AEF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49" y="205980"/>
            <a:ext cx="1543051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05980"/>
            <a:ext cx="4514851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113C1C-2065-443A-845F-EE82C0FEFE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6230228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包含图片的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 12"/>
          <p:cNvGrpSpPr/>
          <p:nvPr/>
        </p:nvGrpSpPr>
        <p:grpSpPr>
          <a:xfrm rot="10800000">
            <a:off x="0" y="4234133"/>
            <a:ext cx="9144000" cy="47344"/>
            <a:chOff x="507492" y="1501519"/>
            <a:chExt cx="8129016" cy="63125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 13"/>
          <p:cNvGrpSpPr/>
          <p:nvPr/>
        </p:nvGrpSpPr>
        <p:grpSpPr>
          <a:xfrm>
            <a:off x="0" y="857250"/>
            <a:ext cx="9144000" cy="47344"/>
            <a:chOff x="507492" y="1501519"/>
            <a:chExt cx="8129016" cy="63125"/>
          </a:xfrm>
        </p:grpSpPr>
        <p:cxnSp>
          <p:nvCxnSpPr>
            <p:cNvPr id="15" name="直接连接符​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0" y="4333593"/>
            <a:ext cx="9144000" cy="8099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4000" cy="8099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28675" y="1719071"/>
            <a:ext cx="4300538" cy="1664768"/>
          </a:xfrm>
        </p:spPr>
        <p:txBody>
          <a:bodyPr rtlCol="0" anchor="ctr">
            <a:normAutofit/>
          </a:bodyPr>
          <a:lstStyle>
            <a:lvl1pPr algn="l" rtl="0">
              <a:defRPr sz="3300" cap="all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28675" y="3383838"/>
            <a:ext cx="4300538" cy="716674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35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 algn="ctr" rtl="0">
              <a:buNone/>
              <a:defRPr sz="1500"/>
            </a:lvl2pPr>
            <a:lvl3pPr marL="685800" indent="0" algn="ctr" rtl="0">
              <a:buNone/>
              <a:defRPr sz="1350"/>
            </a:lvl3pPr>
            <a:lvl4pPr marL="1028700" indent="0" algn="ctr" rtl="0">
              <a:buNone/>
              <a:defRPr sz="1200"/>
            </a:lvl4pPr>
            <a:lvl5pPr marL="1371600" indent="0" algn="ctr" rtl="0">
              <a:buNone/>
              <a:defRPr sz="1200"/>
            </a:lvl5pPr>
            <a:lvl6pPr marL="1714500" indent="0" algn="ctr" rtl="0">
              <a:buNone/>
              <a:defRPr sz="1200"/>
            </a:lvl6pPr>
            <a:lvl7pPr marL="2057400" indent="0" algn="ctr" rtl="0">
              <a:buNone/>
              <a:defRPr sz="1200"/>
            </a:lvl7pPr>
            <a:lvl8pPr marL="2400300" indent="0" algn="ctr" rtl="0">
              <a:buNone/>
              <a:defRPr sz="1200"/>
            </a:lvl8pPr>
            <a:lvl9pPr marL="2743200" indent="0" algn="ctr" rtl="0">
              <a:buNone/>
              <a:defRPr sz="1200"/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pic>
        <p:nvPicPr>
          <p:cNvPr id="10" name="图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4410" y="0"/>
            <a:ext cx="1310643" cy="1719071"/>
          </a:xfrm>
          <a:prstGeom prst="rect">
            <a:avLst/>
          </a:prstGeom>
        </p:spPr>
      </p:pic>
      <p:sp>
        <p:nvSpPr>
          <p:cNvPr id="11" name="图片占位符 10"/>
          <p:cNvSpPr>
            <a:spLocks noGrp="1"/>
          </p:cNvSpPr>
          <p:nvPr>
            <p:ph type="pic" sz="quarter" idx="13"/>
          </p:nvPr>
        </p:nvSpPr>
        <p:spPr>
          <a:xfrm>
            <a:off x="5235798" y="982992"/>
            <a:ext cx="3908203" cy="3156453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 rtl="0"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19" name="说明文字"/>
          <p:cNvSpPr/>
          <p:nvPr/>
        </p:nvSpPr>
        <p:spPr>
          <a:xfrm>
            <a:off x="9258300" y="0"/>
            <a:ext cx="971550" cy="5143500"/>
          </a:xfrm>
          <a:prstGeom prst="roundRect">
            <a:avLst>
              <a:gd name="adj" fmla="val 9717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rtl="0"/>
            <a:r>
              <a:rPr lang="zh-CN" altLang="en-US" sz="900" b="1" i="1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注意：</a:t>
            </a:r>
          </a:p>
          <a:p>
            <a:pPr rtl="0"/>
            <a:r>
              <a:rPr lang="zh-CN" altLang="en-US" sz="900" i="1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若要更改此幻灯片上的图像，请选择该图片，并将其删除。然后单击占位符中的图片图标以插入自己的图像。</a:t>
            </a:r>
          </a:p>
        </p:txBody>
      </p:sp>
    </p:spTree>
    <p:extLst>
      <p:ext uri="{BB962C8B-B14F-4D97-AF65-F5344CB8AC3E}">
        <p14:creationId xmlns:p14="http://schemas.microsoft.com/office/powerpoint/2010/main" val="14738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1A05A8-D087-49F8-A68B-53BB47A7E6B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3305176"/>
            <a:ext cx="58293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180035"/>
            <a:ext cx="58293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866" indent="0">
              <a:buNone/>
              <a:defRPr sz="1400"/>
            </a:lvl2pPr>
            <a:lvl3pPr marL="685732" indent="0">
              <a:buNone/>
              <a:defRPr sz="1200"/>
            </a:lvl3pPr>
            <a:lvl4pPr marL="1028598" indent="0">
              <a:buNone/>
              <a:defRPr sz="1100"/>
            </a:lvl4pPr>
            <a:lvl5pPr marL="1371464" indent="0">
              <a:buNone/>
              <a:defRPr sz="1100"/>
            </a:lvl5pPr>
            <a:lvl6pPr marL="1714330" indent="0">
              <a:buNone/>
              <a:defRPr sz="1100"/>
            </a:lvl6pPr>
            <a:lvl7pPr marL="2057195" indent="0">
              <a:buNone/>
              <a:defRPr sz="1100"/>
            </a:lvl7pPr>
            <a:lvl8pPr marL="2400060" indent="0">
              <a:buNone/>
              <a:defRPr sz="1100"/>
            </a:lvl8pPr>
            <a:lvl9pPr marL="2742926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BBC673-9CA8-4194-8E34-D666622A55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1" y="1200151"/>
            <a:ext cx="3028951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200151"/>
            <a:ext cx="3028951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394BE-C7C4-4CA6-9240-6CDB29B2C9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3" y="1151335"/>
            <a:ext cx="3030141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66" indent="0">
              <a:buNone/>
              <a:defRPr sz="1500" b="1"/>
            </a:lvl2pPr>
            <a:lvl3pPr marL="685732" indent="0">
              <a:buNone/>
              <a:defRPr sz="1400" b="1"/>
            </a:lvl3pPr>
            <a:lvl4pPr marL="1028598" indent="0">
              <a:buNone/>
              <a:defRPr sz="1200" b="1"/>
            </a:lvl4pPr>
            <a:lvl5pPr marL="1371464" indent="0">
              <a:buNone/>
              <a:defRPr sz="1200" b="1"/>
            </a:lvl5pPr>
            <a:lvl6pPr marL="1714330" indent="0">
              <a:buNone/>
              <a:defRPr sz="1200" b="1"/>
            </a:lvl6pPr>
            <a:lvl7pPr marL="2057195" indent="0">
              <a:buNone/>
              <a:defRPr sz="1200" b="1"/>
            </a:lvl7pPr>
            <a:lvl8pPr marL="2400060" indent="0">
              <a:buNone/>
              <a:defRPr sz="1200" b="1"/>
            </a:lvl8pPr>
            <a:lvl9pPr marL="2742926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3" y="1631156"/>
            <a:ext cx="3030141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73" y="1151335"/>
            <a:ext cx="3031331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66" indent="0">
              <a:buNone/>
              <a:defRPr sz="1500" b="1"/>
            </a:lvl2pPr>
            <a:lvl3pPr marL="685732" indent="0">
              <a:buNone/>
              <a:defRPr sz="1400" b="1"/>
            </a:lvl3pPr>
            <a:lvl4pPr marL="1028598" indent="0">
              <a:buNone/>
              <a:defRPr sz="1200" b="1"/>
            </a:lvl4pPr>
            <a:lvl5pPr marL="1371464" indent="0">
              <a:buNone/>
              <a:defRPr sz="1200" b="1"/>
            </a:lvl5pPr>
            <a:lvl6pPr marL="1714330" indent="0">
              <a:buNone/>
              <a:defRPr sz="1200" b="1"/>
            </a:lvl6pPr>
            <a:lvl7pPr marL="2057195" indent="0">
              <a:buNone/>
              <a:defRPr sz="1200" b="1"/>
            </a:lvl7pPr>
            <a:lvl8pPr marL="2400060" indent="0">
              <a:buNone/>
              <a:defRPr sz="1200" b="1"/>
            </a:lvl8pPr>
            <a:lvl9pPr marL="2742926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73" y="1631156"/>
            <a:ext cx="3031331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5894F7-D2D8-4142-8878-126BF2DBE9F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00470E-5877-48CB-82CD-3CCAD5E835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D85F8C-9C5D-49E8-8BBF-F28B73097F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4" y="204787"/>
            <a:ext cx="2256235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91" y="204793"/>
            <a:ext cx="3833813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4" y="1076328"/>
            <a:ext cx="2256235" cy="3518297"/>
          </a:xfrm>
        </p:spPr>
        <p:txBody>
          <a:bodyPr/>
          <a:lstStyle>
            <a:lvl1pPr marL="0" indent="0">
              <a:buNone/>
              <a:defRPr sz="1100"/>
            </a:lvl1pPr>
            <a:lvl2pPr marL="342866" indent="0">
              <a:buNone/>
              <a:defRPr sz="900"/>
            </a:lvl2pPr>
            <a:lvl3pPr marL="685732" indent="0">
              <a:buNone/>
              <a:defRPr sz="800"/>
            </a:lvl3pPr>
            <a:lvl4pPr marL="1028598" indent="0">
              <a:buNone/>
              <a:defRPr sz="700"/>
            </a:lvl4pPr>
            <a:lvl5pPr marL="1371464" indent="0">
              <a:buNone/>
              <a:defRPr sz="700"/>
            </a:lvl5pPr>
            <a:lvl6pPr marL="1714330" indent="0">
              <a:buNone/>
              <a:defRPr sz="700"/>
            </a:lvl6pPr>
            <a:lvl7pPr marL="2057195" indent="0">
              <a:buNone/>
              <a:defRPr sz="700"/>
            </a:lvl7pPr>
            <a:lvl8pPr marL="2400060" indent="0">
              <a:buNone/>
              <a:defRPr sz="700"/>
            </a:lvl8pPr>
            <a:lvl9pPr marL="2742926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415B49-E272-4523-8166-1B1831C4B7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3600451"/>
            <a:ext cx="41148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459581"/>
            <a:ext cx="41148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866" indent="0">
              <a:buNone/>
              <a:defRPr sz="2100"/>
            </a:lvl2pPr>
            <a:lvl3pPr marL="685732" indent="0">
              <a:buNone/>
              <a:defRPr sz="1800"/>
            </a:lvl3pPr>
            <a:lvl4pPr marL="1028598" indent="0">
              <a:buNone/>
              <a:defRPr sz="1500"/>
            </a:lvl4pPr>
            <a:lvl5pPr marL="1371464" indent="0">
              <a:buNone/>
              <a:defRPr sz="1500"/>
            </a:lvl5pPr>
            <a:lvl6pPr marL="1714330" indent="0">
              <a:buNone/>
              <a:defRPr sz="1500"/>
            </a:lvl6pPr>
            <a:lvl7pPr marL="2057195" indent="0">
              <a:buNone/>
              <a:defRPr sz="1500"/>
            </a:lvl7pPr>
            <a:lvl8pPr marL="2400060" indent="0">
              <a:buNone/>
              <a:defRPr sz="1500"/>
            </a:lvl8pPr>
            <a:lvl9pPr marL="2742926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4025508"/>
            <a:ext cx="4114800" cy="603647"/>
          </a:xfrm>
        </p:spPr>
        <p:txBody>
          <a:bodyPr/>
          <a:lstStyle>
            <a:lvl1pPr marL="0" indent="0">
              <a:buNone/>
              <a:defRPr sz="1100"/>
            </a:lvl1pPr>
            <a:lvl2pPr marL="342866" indent="0">
              <a:buNone/>
              <a:defRPr sz="900"/>
            </a:lvl2pPr>
            <a:lvl3pPr marL="685732" indent="0">
              <a:buNone/>
              <a:defRPr sz="800"/>
            </a:lvl3pPr>
            <a:lvl4pPr marL="1028598" indent="0">
              <a:buNone/>
              <a:defRPr sz="700"/>
            </a:lvl4pPr>
            <a:lvl5pPr marL="1371464" indent="0">
              <a:buNone/>
              <a:defRPr sz="700"/>
            </a:lvl5pPr>
            <a:lvl6pPr marL="1714330" indent="0">
              <a:buNone/>
              <a:defRPr sz="700"/>
            </a:lvl6pPr>
            <a:lvl7pPr marL="2057195" indent="0">
              <a:buNone/>
              <a:defRPr sz="700"/>
            </a:lvl7pPr>
            <a:lvl8pPr marL="2400060" indent="0">
              <a:buNone/>
              <a:defRPr sz="700"/>
            </a:lvl8pPr>
            <a:lvl9pPr marL="2742926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87A090-BAD4-4341-AC7F-A731585BC0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-19050"/>
            <a:ext cx="91440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76" tIns="34289" rIns="68576" bIns="3428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047754"/>
            <a:ext cx="8534400" cy="3546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76" tIns="34289" rIns="68576" bIns="342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42900" y="4683919"/>
            <a:ext cx="160020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76" tIns="34289" rIns="68576" bIns="34289" numCol="1" anchor="t" anchorCtr="0" compatLnSpc="1">
            <a:prstTxWarp prst="textNoShape">
              <a:avLst/>
            </a:prstTxWarp>
          </a:bodyPr>
          <a:lstStyle>
            <a:lvl1pPr>
              <a:defRPr sz="11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1" y="4683919"/>
            <a:ext cx="217170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76" tIns="34289" rIns="68576" bIns="34289" numCol="1" anchor="t" anchorCtr="0" compatLnSpc="1">
            <a:prstTxWarp prst="textNoShape">
              <a:avLst/>
            </a:prstTxWarp>
          </a:bodyPr>
          <a:lstStyle>
            <a:lvl1pPr algn="ctr">
              <a:defRPr sz="11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4683919"/>
            <a:ext cx="160020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76" tIns="34289" rIns="68576" bIns="34289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pPr>
              <a:defRPr/>
            </a:pPr>
            <a:fld id="{529FA7E6-6E6F-4B77-AE36-D459A899DD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0" y="773435"/>
            <a:ext cx="9144000" cy="45719"/>
          </a:xfrm>
          <a:prstGeom prst="rect">
            <a:avLst/>
          </a:prstGeom>
          <a:gradFill rotWithShape="1">
            <a:gsLst>
              <a:gs pos="0">
                <a:srgbClr val="0000CC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68576" tIns="34289" rIns="68576" bIns="34289" anchor="ctr"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3" r:id="rId12"/>
    <p:sldLayoutId id="2147483794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5pPr>
      <a:lvl6pPr marL="342866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6pPr>
      <a:lvl7pPr marL="685732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7pPr>
      <a:lvl8pPr marL="1028598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8pPr>
      <a:lvl9pPr marL="1371464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9pPr>
    </p:titleStyle>
    <p:bodyStyle>
      <a:lvl1pPr marL="257150" indent="-2571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accent2"/>
          </a:solidFill>
          <a:latin typeface="Calibri" pitchFamily="34" charset="0"/>
          <a:ea typeface="+mn-ea"/>
          <a:cs typeface="+mn-cs"/>
        </a:defRPr>
      </a:lvl1pPr>
      <a:lvl2pPr marL="557157" indent="-21429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100">
          <a:solidFill>
            <a:schemeClr val="tx1"/>
          </a:solidFill>
          <a:latin typeface="Calibri" pitchFamily="34" charset="0"/>
        </a:defRPr>
      </a:lvl2pPr>
      <a:lvl3pPr marL="857165" indent="-171434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800">
          <a:solidFill>
            <a:schemeClr val="tx1"/>
          </a:solidFill>
          <a:latin typeface="Calibri" pitchFamily="34" charset="0"/>
        </a:defRPr>
      </a:lvl3pPr>
      <a:lvl4pPr marL="1200030" indent="-171434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500">
          <a:solidFill>
            <a:schemeClr val="tx1"/>
          </a:solidFill>
          <a:latin typeface="Calibri" pitchFamily="34" charset="0"/>
        </a:defRPr>
      </a:lvl4pPr>
      <a:lvl5pPr marL="1542896" indent="-171434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500">
          <a:solidFill>
            <a:schemeClr val="tx1"/>
          </a:solidFill>
          <a:latin typeface="Calibri" pitchFamily="34" charset="0"/>
        </a:defRPr>
      </a:lvl5pPr>
      <a:lvl6pPr marL="1885762" indent="-171434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500">
          <a:solidFill>
            <a:schemeClr val="tx1"/>
          </a:solidFill>
          <a:latin typeface="+mn-lt"/>
        </a:defRPr>
      </a:lvl6pPr>
      <a:lvl7pPr marL="2228628" indent="-171434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500">
          <a:solidFill>
            <a:schemeClr val="tx1"/>
          </a:solidFill>
          <a:latin typeface="+mn-lt"/>
        </a:defRPr>
      </a:lvl7pPr>
      <a:lvl8pPr marL="2571494" indent="-171434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500">
          <a:solidFill>
            <a:schemeClr val="tx1"/>
          </a:solidFill>
          <a:latin typeface="+mn-lt"/>
        </a:defRPr>
      </a:lvl8pPr>
      <a:lvl9pPr marL="2914360" indent="-171434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66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32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98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64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30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95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60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26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57200" y="3169461"/>
            <a:ext cx="441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320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Intelligent Agents</a:t>
            </a:r>
          </a:p>
        </p:txBody>
      </p:sp>
      <p:sp>
        <p:nvSpPr>
          <p:cNvPr id="5124" name="Text Box 7"/>
          <p:cNvSpPr txBox="1">
            <a:spLocks noChangeArrowheads="1"/>
          </p:cNvSpPr>
          <p:nvPr/>
        </p:nvSpPr>
        <p:spPr bwMode="auto">
          <a:xfrm>
            <a:off x="1143001" y="4686304"/>
            <a:ext cx="4400551" cy="3462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76" tIns="34289" rIns="68576" bIns="34289">
            <a:spAutoFit/>
          </a:bodyPr>
          <a:lstStyle/>
          <a:p>
            <a:pPr>
              <a:spcBef>
                <a:spcPct val="50000"/>
              </a:spcBef>
            </a:pPr>
            <a:endParaRPr lang="en-US"/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 cstate="print"/>
          <a:srcRect l="50625" t="52500" r="2500" b="2500"/>
          <a:stretch>
            <a:fillRect/>
          </a:stretch>
        </p:blipFill>
        <p:spPr bwMode="auto">
          <a:xfrm>
            <a:off x="5715000" y="2064561"/>
            <a:ext cx="3069167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标题 1"/>
          <p:cNvSpPr txBox="1">
            <a:spLocks/>
          </p:cNvSpPr>
          <p:nvPr/>
        </p:nvSpPr>
        <p:spPr>
          <a:xfrm>
            <a:off x="-659128" y="1830907"/>
            <a:ext cx="7038109" cy="85591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zh-CN" altLang="en-US" sz="32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等线 Light" panose="020F0302020204030204"/>
                <a:ea typeface="等线 Light" panose="02010600030101010101" pitchFamily="2" charset="-122"/>
              </a:rPr>
              <a:t>第二章    智能体 </a:t>
            </a:r>
          </a:p>
        </p:txBody>
      </p:sp>
      <p:sp>
        <p:nvSpPr>
          <p:cNvPr id="12" name="Rectangle 4"/>
          <p:cNvSpPr txBox="1">
            <a:spLocks noChangeArrowheads="1"/>
          </p:cNvSpPr>
          <p:nvPr/>
        </p:nvSpPr>
        <p:spPr>
          <a:xfrm>
            <a:off x="0" y="242003"/>
            <a:ext cx="6359765" cy="5891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lang="en-US" altLang="zh-CN" sz="2800" dirty="0">
                <a:ea typeface="宋体" panose="02010600030101010101" pitchFamily="2" charset="-122"/>
              </a:rPr>
              <a:t>《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人工智能原理与技术</a:t>
            </a:r>
            <a:r>
              <a:rPr lang="en-US" altLang="zh-CN" sz="2800" dirty="0">
                <a:ea typeface="宋体" panose="02010600030101010101" pitchFamily="2" charset="-122"/>
              </a:rPr>
              <a:t>》</a:t>
            </a:r>
            <a:r>
              <a:rPr lang="zh-CN" altLang="en-US" sz="2800" dirty="0">
                <a:ea typeface="宋体" panose="02010600030101010101" pitchFamily="2" charset="-122"/>
              </a:rPr>
              <a:t>课程</a:t>
            </a:r>
            <a:endParaRPr lang="en-US" altLang="zh-CN" sz="2800" dirty="0">
              <a:ea typeface="宋体" panose="02010600030101010101" pitchFamily="2" charset="-122"/>
            </a:endParaRP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-3048000" y="4312505"/>
            <a:ext cx="12192000" cy="830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9" tIns="45719" rIns="91439" bIns="45719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>
                <a:latin typeface="Calibri"/>
                <a:cs typeface="Calibri"/>
              </a:rPr>
              <a:t> </a:t>
            </a:r>
          </a:p>
          <a:p>
            <a:pPr algn="r">
              <a:spcBef>
                <a:spcPct val="50000"/>
              </a:spcBef>
            </a:pPr>
            <a:r>
              <a:rPr lang="en-US" altLang="zh-CN" sz="1600" dirty="0">
                <a:latin typeface="Calibri"/>
                <a:cs typeface="Calibri"/>
              </a:rPr>
              <a:t>some </a:t>
            </a:r>
            <a:r>
              <a:rPr lang="en-US" sz="1600" dirty="0">
                <a:latin typeface="Calibri"/>
                <a:cs typeface="Calibri"/>
              </a:rPr>
              <a:t>materials </a:t>
            </a:r>
            <a:r>
              <a:rPr lang="en-US" altLang="zh-CN" sz="1600" dirty="0">
                <a:latin typeface="Calibri"/>
                <a:cs typeface="Calibri"/>
              </a:rPr>
              <a:t>from </a:t>
            </a:r>
            <a:r>
              <a:rPr lang="en-US" sz="1600" dirty="0">
                <a:latin typeface="Calibri"/>
                <a:cs typeface="Calibri"/>
              </a:rPr>
              <a:t>http://ai.berkeley.edu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内容占位符 2"/>
          <p:cNvSpPr>
            <a:spLocks noGrp="1" noChangeArrowheads="1"/>
          </p:cNvSpPr>
          <p:nvPr>
            <p:ph idx="1"/>
          </p:nvPr>
        </p:nvSpPr>
        <p:spPr>
          <a:xfrm>
            <a:off x="1385888" y="1600201"/>
            <a:ext cx="6326981" cy="2994423"/>
          </a:xfrm>
        </p:spPr>
        <p:txBody>
          <a:bodyPr/>
          <a:lstStyle/>
          <a:p>
            <a:r>
              <a:rPr lang="en-US" altLang="zh-CN"/>
              <a:t>Simple world</a:t>
            </a:r>
          </a:p>
          <a:p>
            <a:endParaRPr lang="en-US" altLang="zh-CN"/>
          </a:p>
          <a:p>
            <a:pPr lvl="1"/>
            <a:r>
              <a:rPr lang="en-US" altLang="zh-CN"/>
              <a:t>8 States (</a:t>
            </a:r>
            <a:r>
              <a:rPr lang="zh-CN" altLang="en-US"/>
              <a:t>状态</a:t>
            </a:r>
            <a:r>
              <a:rPr lang="en-US" altLang="zh-CN"/>
              <a:t>)</a:t>
            </a:r>
            <a:endParaRPr lang="zh-CN" altLang="en-US"/>
          </a:p>
        </p:txBody>
      </p:sp>
      <p:pic>
        <p:nvPicPr>
          <p:cNvPr id="20483" name="图片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291" y="1257301"/>
            <a:ext cx="3863579" cy="3506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1D3A3E8C-E67B-47FF-BCED-6EFEDC0B22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5420" y="255985"/>
            <a:ext cx="6481763" cy="594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j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defRPr/>
            </a:pPr>
            <a:r>
              <a:rPr lang="zh-CN" altLang="en-US" sz="3300" b="0" kern="0" dirty="0"/>
              <a:t>举例：真空吸尘器世界</a:t>
            </a:r>
            <a:endParaRPr lang="en-US" altLang="zh-CN" sz="3300" b="0" kern="0" dirty="0"/>
          </a:p>
        </p:txBody>
      </p:sp>
    </p:spTree>
    <p:extLst>
      <p:ext uri="{BB962C8B-B14F-4D97-AF65-F5344CB8AC3E}">
        <p14:creationId xmlns:p14="http://schemas.microsoft.com/office/powerpoint/2010/main" val="248395295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内容占位符 2"/>
          <p:cNvSpPr>
            <a:spLocks noGrp="1" noChangeArrowheads="1"/>
          </p:cNvSpPr>
          <p:nvPr>
            <p:ph idx="1"/>
          </p:nvPr>
        </p:nvSpPr>
        <p:spPr>
          <a:xfrm>
            <a:off x="1395414" y="1028702"/>
            <a:ext cx="6326981" cy="671513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1800"/>
              <a:t>尝试定义一个</a:t>
            </a:r>
            <a:r>
              <a:rPr lang="en-US" altLang="zh-CN" sz="1800" b="1"/>
              <a:t>Agent</a:t>
            </a:r>
            <a:r>
              <a:rPr lang="zh-CN" altLang="en-US" sz="1800" b="1"/>
              <a:t>函数</a:t>
            </a:r>
            <a:r>
              <a:rPr lang="zh-CN" altLang="en-US" sz="1800"/>
              <a:t>：</a:t>
            </a:r>
            <a:endParaRPr lang="en-US" altLang="zh-CN" sz="1800"/>
          </a:p>
          <a:p>
            <a:pPr marL="0" indent="0">
              <a:buNone/>
            </a:pPr>
            <a:r>
              <a:rPr lang="zh-CN" altLang="en-US" sz="1800"/>
              <a:t>     如果当前有灰尘，那么吸尘，否则移动到另一处地点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D3728ED-31A5-458A-A5C7-764DAF4C90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0892" y="250031"/>
            <a:ext cx="6481763" cy="594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j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3300" kern="0" dirty="0"/>
              <a:t>Vacuum-cleaner world</a:t>
            </a:r>
          </a:p>
        </p:txBody>
      </p:sp>
      <p:pic>
        <p:nvPicPr>
          <p:cNvPr id="1536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1" y="2359820"/>
            <a:ext cx="5829300" cy="2365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AB398E6C-58E1-402F-96E7-CA33526553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4452" y="2000250"/>
            <a:ext cx="6326981" cy="513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  <a:defRPr/>
            </a:pPr>
            <a:r>
              <a:rPr lang="zh-CN" altLang="en-US" sz="18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真空吸尘器世界的</a:t>
            </a:r>
            <a:r>
              <a:rPr lang="zh-CN" altLang="en-US" sz="1800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</a:t>
            </a:r>
            <a:r>
              <a:rPr lang="en-US" altLang="zh-CN" sz="1800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Agent</a:t>
            </a:r>
            <a:r>
              <a:rPr lang="zh-CN" altLang="en-US" sz="1800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  <a:r>
              <a:rPr lang="zh-CN" altLang="en-US" sz="18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的部分列表</a:t>
            </a:r>
          </a:p>
        </p:txBody>
      </p:sp>
    </p:spTree>
    <p:extLst>
      <p:ext uri="{BB962C8B-B14F-4D97-AF65-F5344CB8AC3E}">
        <p14:creationId xmlns:p14="http://schemas.microsoft.com/office/powerpoint/2010/main" val="1154378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Table-lookup agent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表驱动法：</a:t>
            </a:r>
            <a:r>
              <a:rPr lang="zh-CN" altLang="en-US" sz="1800" dirty="0">
                <a:solidFill>
                  <a:srgbClr val="0070C0"/>
                </a:solidFill>
              </a:rPr>
              <a:t>一个表记录所有的感知序列及其最佳行动。在行动时，只需要根据感知，查询表格来决定行动</a:t>
            </a:r>
            <a:endParaRPr lang="en-US" altLang="zh-CN" sz="1800" dirty="0">
              <a:solidFill>
                <a:srgbClr val="0070C0"/>
              </a:solidFill>
            </a:endParaRPr>
          </a:p>
          <a:p>
            <a:pPr eaLnBrk="1" hangingPunct="1"/>
            <a:endParaRPr lang="en-US" altLang="zh-CN" sz="1800" dirty="0">
              <a:solidFill>
                <a:srgbClr val="0070C0"/>
              </a:solidFill>
            </a:endParaRPr>
          </a:p>
          <a:p>
            <a:pPr eaLnBrk="1" hangingPunct="1"/>
            <a:r>
              <a:rPr lang="zh-CN" altLang="en-US" dirty="0"/>
              <a:t>缺陷</a:t>
            </a:r>
            <a:r>
              <a:rPr lang="en-US" altLang="zh-CN" dirty="0"/>
              <a:t>:</a:t>
            </a:r>
          </a:p>
          <a:p>
            <a:pPr lvl="1" eaLnBrk="1" hangingPunct="1"/>
            <a:r>
              <a:rPr lang="zh-CN" altLang="en-US" dirty="0"/>
              <a:t>表太大</a:t>
            </a:r>
            <a:endParaRPr lang="en-US" altLang="zh-CN" dirty="0"/>
          </a:p>
          <a:p>
            <a:pPr lvl="1" eaLnBrk="1" hangingPunct="1"/>
            <a:r>
              <a:rPr lang="zh-CN" altLang="en-US" dirty="0"/>
              <a:t>建表要花很长时间</a:t>
            </a:r>
            <a:endParaRPr lang="en-US" altLang="zh-CN" dirty="0"/>
          </a:p>
          <a:p>
            <a:pPr lvl="1" eaLnBrk="1" hangingPunct="1"/>
            <a:r>
              <a:rPr lang="zh-CN" altLang="en-US" dirty="0"/>
              <a:t>不是自主的</a:t>
            </a:r>
            <a:endParaRPr lang="en-US" altLang="zh-CN" dirty="0"/>
          </a:p>
          <a:p>
            <a:pPr lvl="1" eaLnBrk="1" hangingPunct="1"/>
            <a:r>
              <a:rPr lang="zh-CN" altLang="en-US" dirty="0"/>
              <a:t>即使是</a:t>
            </a:r>
            <a:r>
              <a:rPr lang="zh-CN" altLang="en-US" dirty="0">
                <a:solidFill>
                  <a:srgbClr val="FF0000"/>
                </a:solidFill>
              </a:rPr>
              <a:t>学习</a:t>
            </a:r>
            <a:r>
              <a:rPr lang="zh-CN" altLang="en-US" dirty="0"/>
              <a:t>，也要花很长时间学习表中的条目</a:t>
            </a:r>
            <a:endParaRPr lang="en-US" altLang="zh-CN" dirty="0"/>
          </a:p>
          <a:p>
            <a:pPr lvl="1" eaLnBrk="1" hangingPunct="1"/>
            <a:r>
              <a:rPr lang="en-US" altLang="zh-CN" dirty="0"/>
              <a:t>…</a:t>
            </a:r>
          </a:p>
          <a:p>
            <a:pPr eaLnBrk="1" hangingPunct="1"/>
            <a:r>
              <a:rPr lang="zh-CN" altLang="en-US" dirty="0"/>
              <a:t>举例（真空吸尘器、国际下棋、自动驾驶）</a:t>
            </a:r>
            <a:endParaRPr lang="en-US" altLang="zh-CN" dirty="0"/>
          </a:p>
          <a:p>
            <a:pPr lvl="1" eaLnBrk="1" hangingPunct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21694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CD3728ED-31A5-458A-A5C7-764DAF4C90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5420" y="255985"/>
            <a:ext cx="6481763" cy="594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+mj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3300" kern="0" dirty="0"/>
              <a:t>Vacuum-cleaner world</a:t>
            </a:r>
          </a:p>
        </p:txBody>
      </p:sp>
      <p:pic>
        <p:nvPicPr>
          <p:cNvPr id="24579" name="图片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033" y="3253978"/>
            <a:ext cx="6494860" cy="1633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E674309D-5DE1-4168-B465-98CA0518D2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8511" y="2532461"/>
            <a:ext cx="6326981" cy="513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  <a:defRPr/>
            </a:pPr>
            <a:endParaRPr lang="en-US" altLang="zh-CN" sz="1800" kern="0" dirty="0"/>
          </a:p>
          <a:p>
            <a:pPr marL="0" indent="0">
              <a:buNone/>
              <a:defRPr/>
            </a:pPr>
            <a:r>
              <a:rPr lang="en-US" altLang="zh-CN" sz="1800" b="1" kern="0" dirty="0"/>
              <a:t>Agent</a:t>
            </a:r>
            <a:r>
              <a:rPr lang="zh-CN" altLang="en-US" sz="1800" b="1" kern="0" dirty="0"/>
              <a:t>程序</a:t>
            </a:r>
            <a:r>
              <a:rPr lang="zh-CN" altLang="en-US" sz="1800" kern="0" dirty="0"/>
              <a:t>是</a:t>
            </a:r>
            <a:r>
              <a:rPr lang="en-US" altLang="zh-CN" sz="1800" kern="0" dirty="0"/>
              <a:t>Agent</a:t>
            </a:r>
            <a:r>
              <a:rPr lang="zh-CN" altLang="en-US" sz="1800" kern="0" dirty="0"/>
              <a:t>函数的实现</a:t>
            </a:r>
            <a:endParaRPr lang="en-US" altLang="zh-CN" sz="1800" kern="0" dirty="0"/>
          </a:p>
        </p:txBody>
      </p:sp>
      <p:sp>
        <p:nvSpPr>
          <p:cNvPr id="24581" name="内容占位符 2"/>
          <p:cNvSpPr>
            <a:spLocks noGrp="1" noChangeArrowheads="1"/>
          </p:cNvSpPr>
          <p:nvPr>
            <p:ph idx="1"/>
          </p:nvPr>
        </p:nvSpPr>
        <p:spPr>
          <a:xfrm>
            <a:off x="1408510" y="984648"/>
            <a:ext cx="2591991" cy="671513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800" b="1"/>
              <a:t>Agent</a:t>
            </a:r>
            <a:r>
              <a:rPr lang="zh-CN" altLang="en-US" sz="1800" b="1"/>
              <a:t>函数</a:t>
            </a:r>
            <a:r>
              <a:rPr lang="zh-CN" altLang="en-US" sz="1800"/>
              <a:t>：</a:t>
            </a:r>
            <a:endParaRPr lang="en-US" altLang="zh-CN" sz="180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/>
              <a:t>      如果当前有灰尘，那么吸尘，否则移动到另一处地点</a:t>
            </a:r>
          </a:p>
        </p:txBody>
      </p:sp>
      <p:pic>
        <p:nvPicPr>
          <p:cNvPr id="24582" name="Picture 4" descr="vacuum2-environme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5313" y="1070373"/>
            <a:ext cx="3156347" cy="1615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9073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0600" y="694679"/>
            <a:ext cx="738783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br>
              <a:rPr lang="en-US" altLang="zh-CN" dirty="0">
                <a:ea typeface="宋体" charset="-122"/>
              </a:rPr>
            </a:br>
            <a:endParaRPr lang="en-US" altLang="zh-CN" dirty="0">
              <a:ea typeface="宋体" charset="-122"/>
            </a:endParaRPr>
          </a:p>
          <a:p>
            <a:pPr>
              <a:defRPr/>
            </a:pPr>
            <a:r>
              <a:rPr lang="en-US" altLang="zh-CN" sz="2100" b="1" dirty="0">
                <a:latin typeface="+mn-lt"/>
                <a:ea typeface="宋体" charset="-122"/>
              </a:rPr>
              <a:t>function Vacuum-Agent</a:t>
            </a:r>
            <a:r>
              <a:rPr lang="en-US" altLang="zh-CN" sz="2100" dirty="0">
                <a:latin typeface="+mn-lt"/>
                <a:ea typeface="宋体" charset="-122"/>
              </a:rPr>
              <a:t>(</a:t>
            </a:r>
            <a:r>
              <a:rPr lang="en-US" altLang="zh-CN" sz="2100" dirty="0">
                <a:solidFill>
                  <a:schemeClr val="accent2"/>
                </a:solidFill>
                <a:latin typeface="+mn-lt"/>
                <a:ea typeface="宋体" charset="-122"/>
              </a:rPr>
              <a:t>[location, status]</a:t>
            </a:r>
            <a:r>
              <a:rPr lang="en-US" altLang="zh-CN" sz="2100" dirty="0">
                <a:latin typeface="+mn-lt"/>
                <a:ea typeface="宋体" charset="-122"/>
              </a:rPr>
              <a:t>) returns an </a:t>
            </a:r>
            <a:r>
              <a:rPr lang="en-US" altLang="zh-CN" sz="2100" dirty="0">
                <a:solidFill>
                  <a:srgbClr val="FF0000"/>
                </a:solidFill>
                <a:latin typeface="+mn-lt"/>
                <a:ea typeface="宋体" charset="-122"/>
              </a:rPr>
              <a:t>action</a:t>
            </a:r>
          </a:p>
          <a:p>
            <a:pPr>
              <a:defRPr/>
            </a:pPr>
            <a:r>
              <a:rPr lang="en-US" altLang="zh-CN" sz="2100" i="1" dirty="0">
                <a:latin typeface="+mn-lt"/>
                <a:ea typeface="宋体" charset="-122"/>
              </a:rPr>
              <a:t>if</a:t>
            </a:r>
            <a:r>
              <a:rPr lang="en-US" altLang="zh-CN" sz="2100" dirty="0">
                <a:latin typeface="+mn-lt"/>
                <a:ea typeface="宋体" charset="-122"/>
              </a:rPr>
              <a:t> </a:t>
            </a:r>
            <a:r>
              <a:rPr lang="en-US" altLang="zh-CN" sz="2100" dirty="0">
                <a:solidFill>
                  <a:schemeClr val="accent2"/>
                </a:solidFill>
                <a:latin typeface="+mn-lt"/>
                <a:ea typeface="宋体" charset="-122"/>
              </a:rPr>
              <a:t>status = Dirty </a:t>
            </a:r>
            <a:r>
              <a:rPr lang="en-US" altLang="zh-CN" sz="2100" i="1" dirty="0">
                <a:latin typeface="+mn-lt"/>
                <a:ea typeface="宋体" charset="-122"/>
              </a:rPr>
              <a:t>then</a:t>
            </a:r>
            <a:r>
              <a:rPr lang="en-US" altLang="zh-CN" sz="2100" dirty="0">
                <a:latin typeface="+mn-lt"/>
                <a:ea typeface="宋体" charset="-122"/>
              </a:rPr>
              <a:t> return </a:t>
            </a:r>
            <a:r>
              <a:rPr lang="en-US" altLang="zh-CN" sz="2100" dirty="0">
                <a:solidFill>
                  <a:srgbClr val="FF0000"/>
                </a:solidFill>
                <a:latin typeface="+mn-lt"/>
                <a:ea typeface="宋体" charset="-122"/>
              </a:rPr>
              <a:t>Suck</a:t>
            </a:r>
          </a:p>
          <a:p>
            <a:pPr>
              <a:defRPr/>
            </a:pPr>
            <a:r>
              <a:rPr lang="en-US" altLang="zh-CN" sz="2100" i="1" dirty="0">
                <a:latin typeface="+mn-lt"/>
                <a:ea typeface="宋体" charset="-122"/>
              </a:rPr>
              <a:t>else if</a:t>
            </a:r>
            <a:r>
              <a:rPr lang="en-US" altLang="zh-CN" sz="2100" dirty="0">
                <a:latin typeface="+mn-lt"/>
                <a:ea typeface="宋体" charset="-122"/>
              </a:rPr>
              <a:t> </a:t>
            </a:r>
            <a:r>
              <a:rPr lang="en-US" altLang="zh-CN" sz="2100" dirty="0">
                <a:solidFill>
                  <a:schemeClr val="accent2"/>
                </a:solidFill>
                <a:latin typeface="+mn-lt"/>
                <a:ea typeface="宋体" charset="-122"/>
              </a:rPr>
              <a:t>location = A </a:t>
            </a:r>
            <a:r>
              <a:rPr lang="en-US" altLang="zh-CN" sz="2100" i="1" dirty="0">
                <a:latin typeface="+mn-lt"/>
                <a:ea typeface="宋体" charset="-122"/>
              </a:rPr>
              <a:t>then</a:t>
            </a:r>
            <a:r>
              <a:rPr lang="en-US" altLang="zh-CN" sz="2100" dirty="0">
                <a:latin typeface="+mn-lt"/>
                <a:ea typeface="宋体" charset="-122"/>
              </a:rPr>
              <a:t> return </a:t>
            </a:r>
            <a:r>
              <a:rPr lang="en-US" altLang="zh-CN" sz="2100" dirty="0">
                <a:solidFill>
                  <a:srgbClr val="FF0000"/>
                </a:solidFill>
                <a:latin typeface="+mn-lt"/>
                <a:ea typeface="宋体" charset="-122"/>
              </a:rPr>
              <a:t>Right</a:t>
            </a:r>
            <a:endParaRPr lang="en-US" altLang="zh-CN" sz="2100" i="1" dirty="0">
              <a:solidFill>
                <a:srgbClr val="FF0000"/>
              </a:solidFill>
              <a:latin typeface="+mn-lt"/>
              <a:ea typeface="宋体" charset="-122"/>
            </a:endParaRPr>
          </a:p>
          <a:p>
            <a:pPr>
              <a:defRPr/>
            </a:pPr>
            <a:r>
              <a:rPr lang="en-US" altLang="zh-CN" sz="2100" i="1" dirty="0">
                <a:latin typeface="+mn-lt"/>
                <a:ea typeface="宋体" charset="-122"/>
              </a:rPr>
              <a:t>else if</a:t>
            </a:r>
            <a:r>
              <a:rPr lang="en-US" altLang="zh-CN" sz="2100" dirty="0">
                <a:latin typeface="+mn-lt"/>
                <a:ea typeface="宋体" charset="-122"/>
              </a:rPr>
              <a:t> </a:t>
            </a:r>
            <a:r>
              <a:rPr lang="en-US" altLang="zh-CN" sz="2100" dirty="0">
                <a:solidFill>
                  <a:schemeClr val="accent2"/>
                </a:solidFill>
                <a:latin typeface="+mn-lt"/>
                <a:ea typeface="宋体" charset="-122"/>
              </a:rPr>
              <a:t>location = B </a:t>
            </a:r>
            <a:r>
              <a:rPr lang="en-US" altLang="zh-CN" sz="2100" i="1" dirty="0">
                <a:latin typeface="+mn-lt"/>
                <a:ea typeface="宋体" charset="-122"/>
              </a:rPr>
              <a:t>then</a:t>
            </a:r>
            <a:r>
              <a:rPr lang="en-US" altLang="zh-CN" sz="2100" dirty="0">
                <a:latin typeface="+mn-lt"/>
                <a:ea typeface="宋体" charset="-122"/>
              </a:rPr>
              <a:t> return </a:t>
            </a:r>
            <a:r>
              <a:rPr lang="en-US" altLang="zh-CN" sz="2100" dirty="0">
                <a:solidFill>
                  <a:srgbClr val="FF0000"/>
                </a:solidFill>
                <a:latin typeface="+mn-lt"/>
                <a:ea typeface="宋体" charset="-122"/>
              </a:rPr>
              <a:t>Left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219200" y="225625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zh-CN" altLang="en-US" sz="3000" kern="0" dirty="0">
                <a:solidFill>
                  <a:schemeClr val="tx2"/>
                </a:solidFill>
                <a:latin typeface="+mn-lt"/>
              </a:rPr>
              <a:t>举例：</a:t>
            </a:r>
            <a:r>
              <a:rPr lang="zh-CN" altLang="en-US" sz="3000" kern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真空吸尘器世界</a:t>
            </a:r>
            <a:endParaRPr lang="en-US" altLang="zh-CN" sz="3000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7652" name="TextBox 3"/>
          <p:cNvSpPr txBox="1">
            <a:spLocks noChangeArrowheads="1"/>
          </p:cNvSpPr>
          <p:nvPr/>
        </p:nvSpPr>
        <p:spPr bwMode="auto">
          <a:xfrm>
            <a:off x="6448455" y="3598106"/>
            <a:ext cx="280749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100" dirty="0">
                <a:latin typeface="Arial" panose="020B0604020202020204" pitchFamily="34" charset="0"/>
                <a:ea typeface="宋体" panose="02010600030101010101" pitchFamily="2" charset="-122"/>
              </a:rPr>
              <a:t>智能体程序</a:t>
            </a:r>
          </a:p>
        </p:txBody>
      </p:sp>
      <p:grpSp>
        <p:nvGrpSpPr>
          <p:cNvPr id="6" name="Group 3"/>
          <p:cNvGrpSpPr/>
          <p:nvPr/>
        </p:nvGrpSpPr>
        <p:grpSpPr>
          <a:xfrm>
            <a:off x="685800" y="2984904"/>
            <a:ext cx="4953000" cy="2057400"/>
            <a:chOff x="2209800" y="3194447"/>
            <a:chExt cx="4692252" cy="1434703"/>
          </a:xfrm>
        </p:grpSpPr>
        <p:sp>
          <p:nvSpPr>
            <p:cNvPr id="7" name="AutoShape 7"/>
            <p:cNvSpPr>
              <a:spLocks/>
            </p:cNvSpPr>
            <p:nvPr/>
          </p:nvSpPr>
          <p:spPr bwMode="auto">
            <a:xfrm>
              <a:off x="2209800" y="3200398"/>
              <a:ext cx="2155031" cy="1309688"/>
            </a:xfrm>
            <a:prstGeom prst="roundRect">
              <a:avLst>
                <a:gd name="adj" fmla="val 10912"/>
              </a:avLst>
            </a:prstGeom>
            <a:solidFill>
              <a:srgbClr val="9FB0D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8" name="Line 8"/>
            <p:cNvSpPr>
              <a:spLocks noChangeShapeType="1"/>
            </p:cNvSpPr>
            <p:nvPr/>
          </p:nvSpPr>
          <p:spPr bwMode="auto">
            <a:xfrm rot="10800000" flipH="1">
              <a:off x="3325414" y="3672670"/>
              <a:ext cx="0" cy="53101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9" name="Rectangle 9"/>
            <p:cNvSpPr>
              <a:spLocks/>
            </p:cNvSpPr>
            <p:nvPr/>
          </p:nvSpPr>
          <p:spPr bwMode="auto">
            <a:xfrm>
              <a:off x="2286000" y="3226592"/>
              <a:ext cx="790575" cy="35242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/>
              <a:r>
                <a:rPr lang="en-US" b="1" dirty="0">
                  <a:latin typeface="Calibri" pitchFamily="34" charset="0"/>
                  <a:cs typeface="Arial" charset="0"/>
                </a:rPr>
                <a:t>Agent</a:t>
              </a:r>
            </a:p>
          </p:txBody>
        </p:sp>
        <p:grpSp>
          <p:nvGrpSpPr>
            <p:cNvPr id="10" name="Group 10"/>
            <p:cNvGrpSpPr>
              <a:grpSpLocks/>
            </p:cNvGrpSpPr>
            <p:nvPr/>
          </p:nvGrpSpPr>
          <p:grpSpPr bwMode="auto">
            <a:xfrm>
              <a:off x="3077764" y="3748869"/>
              <a:ext cx="476250" cy="323850"/>
              <a:chOff x="0" y="0"/>
              <a:chExt cx="400" cy="272"/>
            </a:xfrm>
          </p:grpSpPr>
          <p:sp>
            <p:nvSpPr>
              <p:cNvPr id="20" name="AutoShape 11"/>
              <p:cNvSpPr>
                <a:spLocks/>
              </p:cNvSpPr>
              <p:nvPr/>
            </p:nvSpPr>
            <p:spPr bwMode="auto">
              <a:xfrm>
                <a:off x="0" y="0"/>
                <a:ext cx="400" cy="272"/>
              </a:xfrm>
              <a:prstGeom prst="roundRect">
                <a:avLst>
                  <a:gd name="adj" fmla="val 28120"/>
                </a:avLst>
              </a:prstGeom>
              <a:solidFill>
                <a:srgbClr val="FFFFFF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>
                  <a:latin typeface="Calibri" pitchFamily="34" charset="0"/>
                </a:endParaRPr>
              </a:p>
            </p:txBody>
          </p:sp>
          <p:sp>
            <p:nvSpPr>
              <p:cNvPr id="21" name="Rectangle 12"/>
              <p:cNvSpPr>
                <a:spLocks/>
              </p:cNvSpPr>
              <p:nvPr/>
            </p:nvSpPr>
            <p:spPr bwMode="auto">
              <a:xfrm>
                <a:off x="135" y="32"/>
                <a:ext cx="139" cy="23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40639" bIns="0"/>
              <a:lstStyle/>
              <a:p>
                <a:pPr marL="29765" algn="ctr"/>
                <a:r>
                  <a:rPr lang="en-US" b="1" dirty="0">
                    <a:latin typeface="Calibri" pitchFamily="34" charset="0"/>
                    <a:cs typeface="Arial" charset="0"/>
                  </a:rPr>
                  <a:t>?</a:t>
                </a:r>
              </a:p>
            </p:txBody>
          </p:sp>
        </p:grpSp>
        <p:grpSp>
          <p:nvGrpSpPr>
            <p:cNvPr id="11" name="Group 13"/>
            <p:cNvGrpSpPr>
              <a:grpSpLocks/>
            </p:cNvGrpSpPr>
            <p:nvPr/>
          </p:nvGrpSpPr>
          <p:grpSpPr bwMode="auto">
            <a:xfrm>
              <a:off x="2749152" y="3400425"/>
              <a:ext cx="1104900" cy="1059657"/>
              <a:chOff x="0" y="-6"/>
              <a:chExt cx="928" cy="890"/>
            </a:xfrm>
          </p:grpSpPr>
          <p:sp>
            <p:nvSpPr>
              <p:cNvPr id="18" name="Rectangle 14"/>
              <p:cNvSpPr>
                <a:spLocks/>
              </p:cNvSpPr>
              <p:nvPr/>
            </p:nvSpPr>
            <p:spPr bwMode="auto">
              <a:xfrm>
                <a:off x="52" y="-6"/>
                <a:ext cx="824" cy="304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40639" bIns="0"/>
              <a:lstStyle/>
              <a:p>
                <a:pPr marL="29765" algn="ctr"/>
                <a:r>
                  <a:rPr lang="en-US" dirty="0">
                    <a:latin typeface="Calibri" pitchFamily="34" charset="0"/>
                    <a:cs typeface="Arial" charset="0"/>
                  </a:rPr>
                  <a:t>Sensors</a:t>
                </a:r>
              </a:p>
            </p:txBody>
          </p:sp>
          <p:sp>
            <p:nvSpPr>
              <p:cNvPr id="19" name="Rectangle 15"/>
              <p:cNvSpPr>
                <a:spLocks/>
              </p:cNvSpPr>
              <p:nvPr/>
            </p:nvSpPr>
            <p:spPr bwMode="auto">
              <a:xfrm>
                <a:off x="0" y="636"/>
                <a:ext cx="928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40639" bIns="0"/>
              <a:lstStyle/>
              <a:p>
                <a:pPr marL="29765" algn="ctr"/>
                <a:r>
                  <a:rPr lang="en-US" dirty="0">
                    <a:latin typeface="Calibri" pitchFamily="34" charset="0"/>
                    <a:cs typeface="Arial" charset="0"/>
                  </a:rPr>
                  <a:t>Actuators</a:t>
                </a:r>
              </a:p>
            </p:txBody>
          </p:sp>
        </p:grpSp>
        <p:sp>
          <p:nvSpPr>
            <p:cNvPr id="12" name="AutoShape 16"/>
            <p:cNvSpPr>
              <a:spLocks/>
            </p:cNvSpPr>
            <p:nvPr/>
          </p:nvSpPr>
          <p:spPr bwMode="auto">
            <a:xfrm>
              <a:off x="5380433" y="3194447"/>
              <a:ext cx="1428750" cy="1304925"/>
            </a:xfrm>
            <a:prstGeom prst="roundRect">
              <a:avLst>
                <a:gd name="adj" fmla="val 10944"/>
              </a:avLst>
            </a:prstGeom>
            <a:solidFill>
              <a:srgbClr val="9FB0D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13" name="Rectangle 17"/>
            <p:cNvSpPr>
              <a:spLocks/>
            </p:cNvSpPr>
            <p:nvPr/>
          </p:nvSpPr>
          <p:spPr bwMode="auto">
            <a:xfrm>
              <a:off x="5282802" y="3257550"/>
              <a:ext cx="1619250" cy="35242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b="1" dirty="0">
                  <a:latin typeface="Calibri" pitchFamily="34" charset="0"/>
                  <a:cs typeface="Arial" charset="0"/>
                </a:rPr>
                <a:t>Environment</a:t>
              </a:r>
            </a:p>
          </p:txBody>
        </p:sp>
        <p:sp>
          <p:nvSpPr>
            <p:cNvPr id="14" name="Line 18"/>
            <p:cNvSpPr>
              <a:spLocks noChangeShapeType="1"/>
            </p:cNvSpPr>
            <p:nvPr/>
          </p:nvSpPr>
          <p:spPr bwMode="auto">
            <a:xfrm rot="10800000" flipH="1">
              <a:off x="3896915" y="3574256"/>
              <a:ext cx="185975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15" name="Line 19"/>
            <p:cNvSpPr>
              <a:spLocks noChangeShapeType="1"/>
            </p:cNvSpPr>
            <p:nvPr/>
          </p:nvSpPr>
          <p:spPr bwMode="auto">
            <a:xfrm flipH="1">
              <a:off x="3989783" y="4324350"/>
              <a:ext cx="176093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16" name="Rectangle 20"/>
            <p:cNvSpPr>
              <a:spLocks/>
            </p:cNvSpPr>
            <p:nvPr/>
          </p:nvSpPr>
          <p:spPr bwMode="auto">
            <a:xfrm>
              <a:off x="4396977" y="3584972"/>
              <a:ext cx="942975" cy="2667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sz="1600" dirty="0">
                  <a:latin typeface="Calibri" pitchFamily="34" charset="0"/>
                </a:rPr>
                <a:t>Percepts</a:t>
              </a:r>
            </a:p>
          </p:txBody>
        </p:sp>
        <p:sp>
          <p:nvSpPr>
            <p:cNvPr id="17" name="Rectangle 21"/>
            <p:cNvSpPr>
              <a:spLocks/>
            </p:cNvSpPr>
            <p:nvPr/>
          </p:nvSpPr>
          <p:spPr bwMode="auto">
            <a:xfrm>
              <a:off x="4463652" y="4324350"/>
              <a:ext cx="809625" cy="3048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sz="1600" dirty="0">
                  <a:latin typeface="Calibri" pitchFamily="34" charset="0"/>
                </a:rPr>
                <a:t>Actions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5314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4BEF7CD5-3FFD-4147-B061-A2B7CB7EA19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360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>
          <a:xfrm>
            <a:off x="1543051" y="1257301"/>
            <a:ext cx="6169819" cy="3696891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en-US" altLang="zh-CN"/>
              <a:t>2.1 </a:t>
            </a:r>
            <a:r>
              <a:rPr lang="zh-CN" altLang="en-US"/>
              <a:t>智能体与环境</a:t>
            </a:r>
            <a:endParaRPr lang="en-US" altLang="zh-CN"/>
          </a:p>
          <a:p>
            <a:pPr eaLnBrk="1" hangingPunct="1">
              <a:lnSpc>
                <a:spcPct val="150000"/>
              </a:lnSpc>
            </a:pPr>
            <a:r>
              <a:rPr lang="en-US" altLang="zh-CN">
                <a:solidFill>
                  <a:srgbClr val="FF0000"/>
                </a:solidFill>
              </a:rPr>
              <a:t>2.2 </a:t>
            </a:r>
            <a:r>
              <a:rPr lang="zh-CN" altLang="en-US">
                <a:solidFill>
                  <a:srgbClr val="FF0000"/>
                </a:solidFill>
              </a:rPr>
              <a:t>理性的概念</a:t>
            </a:r>
            <a:endParaRPr lang="en-US" altLang="zh-CN">
              <a:solidFill>
                <a:srgbClr val="FF0000"/>
              </a:solidFill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/>
              <a:t>2.3 </a:t>
            </a:r>
            <a:r>
              <a:rPr lang="zh-CN" altLang="en-US"/>
              <a:t>环境的性质</a:t>
            </a:r>
            <a:r>
              <a:rPr lang="en-US" altLang="zh-CN"/>
              <a:t>PEAS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/>
              <a:t>2.4 </a:t>
            </a:r>
            <a:r>
              <a:rPr lang="zh-CN" altLang="en-US"/>
              <a:t>智能体的结构</a:t>
            </a:r>
            <a:endParaRPr lang="en-US" altLang="zh-CN"/>
          </a:p>
          <a:p>
            <a:pPr eaLnBrk="1" hangingPunct="1">
              <a:lnSpc>
                <a:spcPct val="150000"/>
              </a:lnSpc>
            </a:pPr>
            <a:r>
              <a:rPr lang="en-US" altLang="zh-CN"/>
              <a:t>2.5 </a:t>
            </a:r>
            <a:r>
              <a:rPr lang="zh-CN" altLang="en-US"/>
              <a:t>小结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08871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31120" y="22514"/>
            <a:ext cx="6515100" cy="857251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zh-CN" altLang="en-US" dirty="0">
                <a:solidFill>
                  <a:schemeClr val="tx1"/>
                </a:solidFill>
              </a:rPr>
              <a:t>理性智能体</a:t>
            </a:r>
            <a:r>
              <a:rPr lang="zh-CN" altLang="en-US" dirty="0"/>
              <a:t>（</a:t>
            </a:r>
            <a:r>
              <a:rPr lang="en-US" altLang="zh-CN" dirty="0">
                <a:ea typeface="+mj-ea"/>
              </a:rPr>
              <a:t>Rational agents</a:t>
            </a:r>
            <a:r>
              <a:rPr lang="zh-CN" altLang="en-US" dirty="0">
                <a:ea typeface="+mj-ea"/>
              </a:rPr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200150"/>
            <a:ext cx="7848600" cy="369689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dirty="0"/>
              <a:t>初步理解：</a:t>
            </a:r>
            <a:r>
              <a:rPr lang="zh-CN" altLang="en-US" dirty="0">
                <a:solidFill>
                  <a:srgbClr val="FF0000"/>
                </a:solidFill>
              </a:rPr>
              <a:t>做正确事情的智能体</a:t>
            </a:r>
            <a:r>
              <a:rPr lang="zh-CN" altLang="en-US" dirty="0"/>
              <a:t>（基于所感知的，采取“</a:t>
            </a:r>
            <a:r>
              <a:rPr lang="zh-CN" altLang="en-US" dirty="0">
                <a:solidFill>
                  <a:srgbClr val="FF0000"/>
                </a:solidFill>
              </a:rPr>
              <a:t>对</a:t>
            </a:r>
            <a:r>
              <a:rPr lang="zh-CN" altLang="en-US" dirty="0"/>
              <a:t>”的行动，使智能体</a:t>
            </a:r>
            <a:r>
              <a:rPr lang="zh-CN" altLang="en-US" dirty="0">
                <a:solidFill>
                  <a:srgbClr val="FF0000"/>
                </a:solidFill>
              </a:rPr>
              <a:t>更加成功</a:t>
            </a:r>
            <a:r>
              <a:rPr lang="zh-CN" altLang="en-US" dirty="0"/>
              <a:t>）</a:t>
            </a:r>
            <a:endParaRPr lang="en-US" altLang="zh-CN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dirty="0">
                <a:solidFill>
                  <a:srgbClr val="FF0000"/>
                </a:solidFill>
              </a:rPr>
              <a:t>性能度量</a:t>
            </a:r>
            <a:r>
              <a:rPr lang="zh-CN" altLang="en-US" dirty="0"/>
              <a:t>：衡量智能体成功程度的一个</a:t>
            </a:r>
            <a:r>
              <a:rPr lang="zh-CN" altLang="en-US" u="sng" dirty="0"/>
              <a:t>客观标准</a:t>
            </a:r>
            <a:r>
              <a:rPr lang="zh-CN" altLang="en-US" dirty="0"/>
              <a:t>，例如：</a:t>
            </a:r>
            <a:r>
              <a:rPr lang="zh-CN" altLang="en-US" dirty="0">
                <a:solidFill>
                  <a:srgbClr val="FF0000"/>
                </a:solidFill>
              </a:rPr>
              <a:t>真空吸尘器世界</a:t>
            </a:r>
            <a:endParaRPr lang="en-US" altLang="zh-CN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zh-CN" altLang="en-US" dirty="0">
                <a:solidFill>
                  <a:srgbClr val="FF0000"/>
                </a:solidFill>
              </a:rPr>
              <a:t>清理灰尘的数量、所花时间</a:t>
            </a:r>
            <a:endParaRPr lang="en-US" altLang="zh-CN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zh-CN" altLang="en-US" dirty="0">
                <a:solidFill>
                  <a:srgbClr val="FF0000"/>
                </a:solidFill>
              </a:rPr>
              <a:t>耗电量、产生的噪声</a:t>
            </a:r>
            <a:r>
              <a:rPr lang="en-US" altLang="zh-CN" dirty="0">
                <a:solidFill>
                  <a:srgbClr val="FF0000"/>
                </a:solidFill>
              </a:rPr>
              <a:t>……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14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Rational agents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457201" y="1085851"/>
            <a:ext cx="8458200" cy="3696891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zh-CN" altLang="en-US" sz="2000" u="sng" dirty="0"/>
              <a:t>任何指定时刻</a:t>
            </a:r>
            <a:r>
              <a:rPr lang="zh-CN" altLang="en-US" sz="2000" dirty="0"/>
              <a:t>，根据已知的</a:t>
            </a:r>
            <a:r>
              <a:rPr lang="zh-CN" altLang="en-US" sz="2000" dirty="0">
                <a:solidFill>
                  <a:srgbClr val="FF0000"/>
                </a:solidFill>
              </a:rPr>
              <a:t>感知序列</a:t>
            </a:r>
            <a:r>
              <a:rPr lang="zh-CN" altLang="en-US" sz="2000" dirty="0"/>
              <a:t>和智能体具有的</a:t>
            </a:r>
            <a:r>
              <a:rPr lang="zh-CN" altLang="en-US" sz="2000" dirty="0">
                <a:solidFill>
                  <a:srgbClr val="FF0000"/>
                </a:solidFill>
              </a:rPr>
              <a:t>先验知识</a:t>
            </a:r>
            <a:r>
              <a:rPr lang="zh-CN" altLang="en-US" sz="2000" dirty="0"/>
              <a:t>，理性智能体应该选择期望能使其</a:t>
            </a:r>
            <a:r>
              <a:rPr lang="zh-CN" altLang="en-US" sz="2000" dirty="0">
                <a:solidFill>
                  <a:srgbClr val="FF0000"/>
                </a:solidFill>
              </a:rPr>
              <a:t>性能度量最大化</a:t>
            </a:r>
            <a:r>
              <a:rPr lang="zh-CN" altLang="en-US" sz="2000" dirty="0"/>
              <a:t>的</a:t>
            </a:r>
            <a:r>
              <a:rPr lang="zh-CN" altLang="en-US" sz="2000" dirty="0">
                <a:solidFill>
                  <a:srgbClr val="FF0000"/>
                </a:solidFill>
              </a:rPr>
              <a:t>行动</a:t>
            </a:r>
            <a:r>
              <a:rPr lang="zh-CN" altLang="en-US" sz="2000" dirty="0"/>
              <a:t>。</a:t>
            </a:r>
            <a:endParaRPr lang="en-US" altLang="zh-CN" sz="2175" dirty="0"/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/>
              <a:t>理性的判断依赖于以下</a:t>
            </a:r>
            <a:r>
              <a:rPr lang="en-US" altLang="zh-CN" sz="2000" dirty="0"/>
              <a:t>4</a:t>
            </a:r>
            <a:r>
              <a:rPr lang="zh-CN" altLang="en-US" sz="2000" dirty="0"/>
              <a:t>个方面：</a:t>
            </a:r>
            <a:endParaRPr lang="en-US" altLang="zh-CN" sz="2000" dirty="0"/>
          </a:p>
          <a:p>
            <a:pPr lvl="1" eaLnBrk="1" hangingPunct="1">
              <a:lnSpc>
                <a:spcPct val="150000"/>
              </a:lnSpc>
            </a:pPr>
            <a:r>
              <a:rPr lang="zh-CN" altLang="en-US" sz="2000" dirty="0"/>
              <a:t>定义成功标准的</a:t>
            </a:r>
            <a:r>
              <a:rPr lang="zh-CN" altLang="en-US" sz="2000" b="1" dirty="0"/>
              <a:t>性能度量</a:t>
            </a:r>
            <a:endParaRPr lang="en-US" altLang="zh-CN" sz="2000" dirty="0"/>
          </a:p>
          <a:p>
            <a:pPr lvl="1" eaLnBrk="1" hangingPunct="1">
              <a:lnSpc>
                <a:spcPct val="150000"/>
              </a:lnSpc>
            </a:pPr>
            <a:r>
              <a:rPr lang="en-US" altLang="zh-CN" sz="2000" dirty="0"/>
              <a:t>Agent</a:t>
            </a:r>
            <a:r>
              <a:rPr lang="zh-CN" altLang="en-US" sz="2000" dirty="0"/>
              <a:t>对环境的</a:t>
            </a:r>
            <a:r>
              <a:rPr lang="zh-CN" altLang="en-US" sz="2000" b="1" dirty="0"/>
              <a:t>先验知识</a:t>
            </a:r>
            <a:endParaRPr lang="en-US" altLang="zh-CN" sz="2000" dirty="0"/>
          </a:p>
          <a:p>
            <a:pPr lvl="1" eaLnBrk="1" hangingPunct="1">
              <a:lnSpc>
                <a:spcPct val="150000"/>
              </a:lnSpc>
            </a:pPr>
            <a:r>
              <a:rPr lang="en-US" altLang="zh-CN" sz="2000" dirty="0"/>
              <a:t>Agent</a:t>
            </a:r>
            <a:r>
              <a:rPr lang="zh-CN" altLang="en-US" sz="2000" dirty="0"/>
              <a:t>可以采取的</a:t>
            </a:r>
            <a:r>
              <a:rPr lang="zh-CN" altLang="en-US" sz="2000" b="1" dirty="0"/>
              <a:t>行动</a:t>
            </a:r>
            <a:endParaRPr lang="en-US" altLang="zh-CN" sz="2000" dirty="0"/>
          </a:p>
          <a:p>
            <a:pPr lvl="1" eaLnBrk="1" hangingPunct="1">
              <a:lnSpc>
                <a:spcPct val="150000"/>
              </a:lnSpc>
            </a:pPr>
            <a:r>
              <a:rPr lang="en-US" altLang="zh-CN" sz="2000" dirty="0"/>
              <a:t>Agent</a:t>
            </a:r>
            <a:r>
              <a:rPr lang="zh-CN" altLang="en-US" sz="2000" dirty="0"/>
              <a:t>截止到当前时刻的</a:t>
            </a:r>
            <a:r>
              <a:rPr lang="zh-CN" altLang="en-US" sz="2000" b="1" dirty="0"/>
              <a:t>感知序列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941854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9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41714" y="209550"/>
            <a:ext cx="6481763" cy="594123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zh-CN" altLang="en-US" dirty="0">
                <a:solidFill>
                  <a:srgbClr val="00B0F0"/>
                </a:solidFill>
              </a:rPr>
              <a:t>理性</a:t>
            </a:r>
            <a:r>
              <a:rPr lang="zh-CN" altLang="en-US" dirty="0"/>
              <a:t>与</a:t>
            </a:r>
            <a:r>
              <a:rPr lang="zh-CN" altLang="en-US" dirty="0">
                <a:solidFill>
                  <a:srgbClr val="00B0F0"/>
                </a:solidFill>
              </a:rPr>
              <a:t>全知（</a:t>
            </a:r>
            <a:r>
              <a:rPr lang="en-US" altLang="zh-CN" dirty="0">
                <a:solidFill>
                  <a:srgbClr val="FF0000"/>
                </a:solidFill>
                <a:ea typeface="+mj-ea"/>
              </a:rPr>
              <a:t> omniscience</a:t>
            </a:r>
            <a:r>
              <a:rPr lang="zh-CN" altLang="en-US" dirty="0">
                <a:solidFill>
                  <a:srgbClr val="00B0F0"/>
                </a:solidFill>
                <a:ea typeface="+mj-ea"/>
              </a:rPr>
              <a:t>）</a:t>
            </a:r>
            <a:r>
              <a:rPr lang="zh-CN" altLang="en-US" dirty="0"/>
              <a:t>的区别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85900" y="1200152"/>
            <a:ext cx="6272213" cy="369331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FF0000"/>
                </a:solidFill>
              </a:rPr>
              <a:t>理性 ≠ 全知</a:t>
            </a:r>
            <a:endParaRPr lang="en-US" altLang="zh-CN" dirty="0">
              <a:solidFill>
                <a:srgbClr val="FF0000"/>
              </a:solidFill>
            </a:endParaRPr>
          </a:p>
          <a:p>
            <a:pPr lvl="1">
              <a:lnSpc>
                <a:spcPct val="120000"/>
              </a:lnSpc>
              <a:defRPr/>
            </a:pPr>
            <a:r>
              <a:rPr lang="zh-CN" altLang="en-US" dirty="0"/>
              <a:t>一个全知的智能体明确的知道它的行动产生的</a:t>
            </a:r>
            <a:r>
              <a:rPr lang="zh-CN" altLang="en-US" dirty="0">
                <a:solidFill>
                  <a:srgbClr val="FF0000"/>
                </a:solidFill>
              </a:rPr>
              <a:t>实际结果</a:t>
            </a:r>
            <a:r>
              <a:rPr lang="zh-CN" altLang="en-US" dirty="0"/>
              <a:t>并且做出相应的动作，全知者在现实中是不可能的。</a:t>
            </a:r>
            <a:endParaRPr lang="en-US" altLang="zh-CN" dirty="0"/>
          </a:p>
          <a:p>
            <a:pPr lvl="1"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FF0000"/>
                </a:solidFill>
              </a:rPr>
              <a:t>理性并不要求全知</a:t>
            </a:r>
            <a:r>
              <a:rPr lang="zh-CN" altLang="en-US" dirty="0"/>
              <a:t>。理性的选择只依赖于到当时为止的感知序列。</a:t>
            </a:r>
          </a:p>
          <a:p>
            <a:pPr>
              <a:lnSpc>
                <a:spcPct val="120000"/>
              </a:lnSpc>
              <a:buFontTx/>
              <a:buNone/>
              <a:defRPr/>
            </a:pPr>
            <a:endParaRPr lang="zh-CN" altLang="en-US" dirty="0"/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FF0000"/>
                </a:solidFill>
              </a:rPr>
              <a:t>理性≠完美</a:t>
            </a:r>
            <a:endParaRPr lang="en-US" altLang="zh-CN" dirty="0"/>
          </a:p>
          <a:p>
            <a:pPr lvl="1">
              <a:lnSpc>
                <a:spcPct val="120000"/>
              </a:lnSpc>
              <a:defRPr/>
            </a:pPr>
            <a:r>
              <a:rPr lang="zh-CN" altLang="en-US" dirty="0"/>
              <a:t>理性是使</a:t>
            </a:r>
            <a:r>
              <a:rPr lang="zh-CN" altLang="en-US" u="sng" dirty="0"/>
              <a:t>期望</a:t>
            </a:r>
            <a:r>
              <a:rPr lang="zh-CN" altLang="en-US" dirty="0"/>
              <a:t>的性能最大化</a:t>
            </a:r>
            <a:endParaRPr lang="en-US" altLang="zh-CN" dirty="0"/>
          </a:p>
          <a:p>
            <a:pPr lvl="1">
              <a:lnSpc>
                <a:spcPct val="120000"/>
              </a:lnSpc>
              <a:defRPr/>
            </a:pPr>
            <a:r>
              <a:rPr lang="zh-CN" altLang="en-US" dirty="0"/>
              <a:t>完美是使</a:t>
            </a:r>
            <a:r>
              <a:rPr lang="zh-CN" altLang="en-US" u="sng" dirty="0"/>
              <a:t>实际</a:t>
            </a:r>
            <a:r>
              <a:rPr lang="zh-CN" altLang="en-US" dirty="0"/>
              <a:t>的性能最大化</a:t>
            </a:r>
            <a:endParaRPr lang="en-US" altLang="zh-CN" dirty="0"/>
          </a:p>
          <a:p>
            <a:pPr lvl="1">
              <a:lnSpc>
                <a:spcPct val="120000"/>
              </a:lnSpc>
              <a:defRPr/>
            </a:pPr>
            <a:r>
              <a:rPr lang="zh-CN" altLang="en-US" dirty="0"/>
              <a:t>对智能体而言，完美是不太合理的要求</a:t>
            </a:r>
          </a:p>
          <a:p>
            <a:pPr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80947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4BEF7CD5-3FFD-4147-B061-A2B7CB7EA19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360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>
          <a:xfrm>
            <a:off x="1543051" y="1257301"/>
            <a:ext cx="6169819" cy="3696891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en-US" altLang="zh-CN"/>
              <a:t>2.1 </a:t>
            </a:r>
            <a:r>
              <a:rPr lang="zh-CN" altLang="en-US"/>
              <a:t>智能体与环境</a:t>
            </a:r>
            <a:endParaRPr lang="en-US" altLang="zh-CN"/>
          </a:p>
          <a:p>
            <a:pPr eaLnBrk="1" hangingPunct="1">
              <a:lnSpc>
                <a:spcPct val="150000"/>
              </a:lnSpc>
            </a:pPr>
            <a:r>
              <a:rPr lang="en-US" altLang="zh-CN"/>
              <a:t>2.2 </a:t>
            </a:r>
            <a:r>
              <a:rPr lang="zh-CN" altLang="en-US"/>
              <a:t>理性的概念</a:t>
            </a:r>
            <a:endParaRPr lang="en-US" altLang="zh-CN"/>
          </a:p>
          <a:p>
            <a:pPr eaLnBrk="1" hangingPunct="1">
              <a:lnSpc>
                <a:spcPct val="150000"/>
              </a:lnSpc>
            </a:pPr>
            <a:r>
              <a:rPr lang="en-US" altLang="zh-CN">
                <a:solidFill>
                  <a:srgbClr val="FF0000"/>
                </a:solidFill>
              </a:rPr>
              <a:t>2.3 </a:t>
            </a:r>
            <a:r>
              <a:rPr lang="zh-CN" altLang="en-US">
                <a:solidFill>
                  <a:srgbClr val="FF0000"/>
                </a:solidFill>
              </a:rPr>
              <a:t>环境的性质</a:t>
            </a:r>
            <a:r>
              <a:rPr lang="en-US" altLang="zh-CN">
                <a:solidFill>
                  <a:srgbClr val="FF0000"/>
                </a:solidFill>
              </a:rPr>
              <a:t>PEAS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/>
              <a:t>2.4 </a:t>
            </a:r>
            <a:r>
              <a:rPr lang="zh-CN" altLang="en-US"/>
              <a:t>智能体的结构</a:t>
            </a:r>
            <a:endParaRPr lang="en-US" altLang="zh-CN"/>
          </a:p>
          <a:p>
            <a:pPr eaLnBrk="1" hangingPunct="1">
              <a:lnSpc>
                <a:spcPct val="150000"/>
              </a:lnSpc>
            </a:pPr>
            <a:r>
              <a:rPr lang="en-US" altLang="zh-CN"/>
              <a:t>2.5 </a:t>
            </a:r>
            <a:r>
              <a:rPr lang="zh-CN" altLang="en-US"/>
              <a:t>小结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46825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4BEF7CD5-3FFD-4147-B061-A2B7CB7EA19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360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>
          <a:xfrm>
            <a:off x="990600" y="1236110"/>
            <a:ext cx="6169819" cy="3696891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2.1 </a:t>
            </a:r>
            <a:r>
              <a:rPr lang="zh-CN" altLang="en-US" b="1" dirty="0">
                <a:solidFill>
                  <a:srgbClr val="FF0000"/>
                </a:solidFill>
              </a:rPr>
              <a:t>智能体与环境</a:t>
            </a:r>
            <a:endParaRPr lang="en-US" altLang="zh-CN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dirty="0"/>
              <a:t>2.2 </a:t>
            </a:r>
            <a:r>
              <a:rPr lang="zh-CN" altLang="en-US" dirty="0"/>
              <a:t>理性的概念</a:t>
            </a:r>
            <a:endParaRPr lang="en-US" altLang="zh-CN" dirty="0"/>
          </a:p>
          <a:p>
            <a:pPr eaLnBrk="1" hangingPunct="1">
              <a:lnSpc>
                <a:spcPct val="150000"/>
              </a:lnSpc>
            </a:pPr>
            <a:r>
              <a:rPr lang="en-US" altLang="zh-CN" dirty="0"/>
              <a:t>2.3 </a:t>
            </a:r>
            <a:r>
              <a:rPr lang="zh-CN" altLang="en-US" dirty="0"/>
              <a:t>环境的性质</a:t>
            </a:r>
            <a:r>
              <a:rPr lang="en-US" altLang="zh-CN" dirty="0"/>
              <a:t>PEAS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dirty="0"/>
              <a:t>2.4 </a:t>
            </a:r>
            <a:r>
              <a:rPr lang="zh-CN" altLang="en-US" dirty="0"/>
              <a:t>智能体的结构</a:t>
            </a:r>
            <a:endParaRPr lang="en-US" altLang="zh-CN" dirty="0"/>
          </a:p>
          <a:p>
            <a:pPr eaLnBrk="1" hangingPunct="1">
              <a:lnSpc>
                <a:spcPct val="150000"/>
              </a:lnSpc>
            </a:pPr>
            <a:r>
              <a:rPr lang="en-US" altLang="zh-CN" dirty="0"/>
              <a:t>2.5 </a:t>
            </a:r>
            <a:r>
              <a:rPr lang="zh-CN" altLang="en-US" dirty="0"/>
              <a:t>小结</a:t>
            </a:r>
            <a:endParaRPr lang="en-US" altLang="zh-CN" dirty="0"/>
          </a:p>
        </p:txBody>
      </p:sp>
      <p:pic>
        <p:nvPicPr>
          <p:cNvPr id="4" name="图片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971550"/>
            <a:ext cx="3707340" cy="3833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9233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331120" y="141685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altLang="zh-CN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2.3.1 </a:t>
            </a:r>
            <a:r>
              <a:rPr lang="zh-CN" altLang="en-US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任务环境</a:t>
            </a:r>
            <a:endParaRPr lang="en-US" altLang="zh-CN" sz="3000" kern="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40964" name="矩形 4"/>
          <p:cNvSpPr>
            <a:spLocks noChangeArrowheads="1"/>
          </p:cNvSpPr>
          <p:nvPr/>
        </p:nvSpPr>
        <p:spPr bwMode="auto">
          <a:xfrm>
            <a:off x="1390651" y="735806"/>
            <a:ext cx="6619875" cy="1126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342900" indent="-3429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100" dirty="0">
                <a:solidFill>
                  <a:srgbClr val="000000"/>
                </a:solidFill>
                <a:latin typeface="微软雅黑" panose="020B0503020204020204" pitchFamily="34" charset="-122"/>
              </a:rPr>
              <a:t>设计智能体第一步</a:t>
            </a:r>
            <a:endParaRPr lang="en-US" altLang="zh-CN" sz="2100" dirty="0">
              <a:solidFill>
                <a:srgbClr val="000000"/>
              </a:solidFill>
              <a:latin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zh-CN" sz="2100" dirty="0">
                <a:solidFill>
                  <a:srgbClr val="000000"/>
                </a:solidFill>
                <a:latin typeface="微软雅黑" panose="020B0503020204020204" pitchFamily="34" charset="-122"/>
              </a:rPr>
              <a:t>	</a:t>
            </a:r>
            <a:r>
              <a:rPr lang="zh-CN" altLang="en-US" sz="1800" dirty="0">
                <a:solidFill>
                  <a:srgbClr val="0070C0"/>
                </a:solidFill>
                <a:latin typeface="微软雅黑" panose="020B0503020204020204" pitchFamily="34" charset="-122"/>
              </a:rPr>
              <a:t>尽可能全面详细地说明任务环境</a:t>
            </a:r>
            <a:endParaRPr lang="en-US" altLang="zh-CN" sz="1800" dirty="0">
              <a:solidFill>
                <a:srgbClr val="0070C0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038350"/>
            <a:ext cx="3137002" cy="23622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09600" y="4576632"/>
            <a:ext cx="5105400" cy="413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1967230" lvl="0" indent="0" defTabSz="914400" eaLnBrk="1" fontAlgn="auto" latinLnBrk="0" hangingPunct="1">
              <a:lnSpc>
                <a:spcPct val="115599"/>
              </a:lnSpc>
              <a:spcBef>
                <a:spcPts val="12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kern="0" dirty="0">
                <a:solidFill>
                  <a:srgbClr val="333399"/>
                </a:solidFill>
                <a:latin typeface="Calibri"/>
                <a:cs typeface="Calibri"/>
              </a:rPr>
              <a:t>Drive</a:t>
            </a:r>
            <a:r>
              <a:rPr lang="en-US" altLang="zh-CN" kern="0" spc="-25" dirty="0">
                <a:solidFill>
                  <a:srgbClr val="333399"/>
                </a:solidFill>
                <a:latin typeface="Calibri"/>
                <a:cs typeface="Calibri"/>
              </a:rPr>
              <a:t> </a:t>
            </a:r>
            <a:r>
              <a:rPr lang="en-US" altLang="zh-CN" kern="0" dirty="0">
                <a:solidFill>
                  <a:srgbClr val="333399"/>
                </a:solidFill>
                <a:latin typeface="Calibri"/>
                <a:cs typeface="Calibri"/>
              </a:rPr>
              <a:t>safely</a:t>
            </a:r>
            <a:r>
              <a:rPr lang="en-US" altLang="zh-CN" kern="0" spc="-30" dirty="0">
                <a:solidFill>
                  <a:srgbClr val="333399"/>
                </a:solidFill>
                <a:latin typeface="Calibri"/>
                <a:cs typeface="Calibri"/>
              </a:rPr>
              <a:t> </a:t>
            </a:r>
            <a:r>
              <a:rPr lang="en-US" altLang="zh-CN" kern="0" dirty="0">
                <a:solidFill>
                  <a:srgbClr val="333399"/>
                </a:solidFill>
                <a:latin typeface="Calibri"/>
                <a:cs typeface="Calibri"/>
              </a:rPr>
              <a:t>along</a:t>
            </a:r>
            <a:r>
              <a:rPr lang="en-US" altLang="zh-CN" kern="0" spc="-30" dirty="0">
                <a:solidFill>
                  <a:srgbClr val="333399"/>
                </a:solidFill>
                <a:latin typeface="Calibri"/>
                <a:cs typeface="Calibri"/>
              </a:rPr>
              <a:t> </a:t>
            </a:r>
            <a:r>
              <a:rPr lang="en-US" altLang="zh-CN" kern="0" dirty="0">
                <a:solidFill>
                  <a:srgbClr val="333399"/>
                </a:solidFill>
                <a:latin typeface="Calibri"/>
                <a:cs typeface="Calibri"/>
              </a:rPr>
              <a:t>the</a:t>
            </a:r>
            <a:r>
              <a:rPr lang="en-US" altLang="zh-CN" kern="0" spc="-20" dirty="0">
                <a:solidFill>
                  <a:srgbClr val="333399"/>
                </a:solidFill>
                <a:latin typeface="Calibri"/>
                <a:cs typeface="Calibri"/>
              </a:rPr>
              <a:t> </a:t>
            </a:r>
            <a:r>
              <a:rPr lang="en-US" altLang="zh-CN" kern="0" spc="-10" dirty="0">
                <a:solidFill>
                  <a:srgbClr val="FF0000"/>
                </a:solidFill>
                <a:latin typeface="Calibri"/>
                <a:cs typeface="Calibri"/>
              </a:rPr>
              <a:t>highway</a:t>
            </a:r>
            <a:r>
              <a:rPr lang="en-US" altLang="zh-CN" kern="0" spc="-10" dirty="0">
                <a:solidFill>
                  <a:srgbClr val="333399"/>
                </a:solidFill>
                <a:latin typeface="Calibri"/>
                <a:cs typeface="Calibri"/>
              </a:rPr>
              <a:t>?</a:t>
            </a:r>
            <a:endParaRPr lang="en-US" altLang="zh-CN" kern="0" dirty="0">
              <a:solidFill>
                <a:sysClr val="windowText" lastClr="000000"/>
              </a:solidFill>
              <a:latin typeface="Calibri"/>
              <a:cs typeface="Calibri"/>
            </a:endParaRP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10F14F72-E126-E04C-A2EB-1AB467C7F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2038350"/>
            <a:ext cx="4398623" cy="232893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155742" y="4576632"/>
            <a:ext cx="5674057" cy="413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1967230" lvl="0" indent="0" defTabSz="914400" eaLnBrk="1" fontAlgn="auto" latinLnBrk="0" hangingPunct="1">
              <a:lnSpc>
                <a:spcPct val="115599"/>
              </a:lnSpc>
              <a:spcBef>
                <a:spcPts val="12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kern="0" dirty="0">
                <a:solidFill>
                  <a:srgbClr val="333399"/>
                </a:solidFill>
                <a:latin typeface="Calibri"/>
                <a:cs typeface="Calibri"/>
              </a:rPr>
              <a:t>Drive</a:t>
            </a:r>
            <a:r>
              <a:rPr lang="en-US" altLang="zh-CN" kern="0" spc="-25" dirty="0">
                <a:solidFill>
                  <a:srgbClr val="333399"/>
                </a:solidFill>
                <a:latin typeface="Calibri"/>
                <a:cs typeface="Calibri"/>
              </a:rPr>
              <a:t> </a:t>
            </a:r>
            <a:r>
              <a:rPr lang="en-US" altLang="zh-CN" kern="0" dirty="0">
                <a:solidFill>
                  <a:srgbClr val="333399"/>
                </a:solidFill>
                <a:latin typeface="Calibri"/>
                <a:cs typeface="Calibri"/>
              </a:rPr>
              <a:t>safely</a:t>
            </a:r>
            <a:r>
              <a:rPr lang="en-US" altLang="zh-CN" kern="0" spc="-30" dirty="0">
                <a:solidFill>
                  <a:srgbClr val="333399"/>
                </a:solidFill>
                <a:latin typeface="Calibri"/>
                <a:cs typeface="Calibri"/>
              </a:rPr>
              <a:t> </a:t>
            </a:r>
            <a:r>
              <a:rPr lang="en-US" altLang="zh-CN" kern="0" dirty="0">
                <a:solidFill>
                  <a:srgbClr val="333399"/>
                </a:solidFill>
                <a:latin typeface="Calibri"/>
                <a:cs typeface="Calibri"/>
              </a:rPr>
              <a:t>along</a:t>
            </a:r>
            <a:r>
              <a:rPr lang="en-US" altLang="zh-CN" kern="0" spc="-30" dirty="0">
                <a:solidFill>
                  <a:srgbClr val="333399"/>
                </a:solidFill>
                <a:latin typeface="Calibri"/>
                <a:cs typeface="Calibri"/>
              </a:rPr>
              <a:t> </a:t>
            </a:r>
            <a:r>
              <a:rPr lang="en-US" altLang="zh-CN" kern="0" dirty="0">
                <a:solidFill>
                  <a:srgbClr val="333399"/>
                </a:solidFill>
                <a:latin typeface="Calibri"/>
                <a:cs typeface="Calibri"/>
              </a:rPr>
              <a:t>the</a:t>
            </a:r>
            <a:r>
              <a:rPr lang="en-US" altLang="zh-CN" kern="0" spc="-20" dirty="0">
                <a:solidFill>
                  <a:srgbClr val="333399"/>
                </a:solidFill>
                <a:latin typeface="Calibri"/>
                <a:cs typeface="Calibri"/>
              </a:rPr>
              <a:t> </a:t>
            </a:r>
            <a:r>
              <a:rPr lang="en-US" altLang="zh-CN" kern="0" spc="-10" dirty="0">
                <a:solidFill>
                  <a:srgbClr val="FF0000"/>
                </a:solidFill>
                <a:latin typeface="Calibri"/>
                <a:cs typeface="Calibri"/>
              </a:rPr>
              <a:t>Cao</a:t>
            </a:r>
            <a:r>
              <a:rPr lang="zh-CN" altLang="en-US" kern="0" spc="-10" dirty="0">
                <a:solidFill>
                  <a:srgbClr val="FF0000"/>
                </a:solidFill>
                <a:latin typeface="Calibri"/>
                <a:cs typeface="Calibri"/>
              </a:rPr>
              <a:t>‘</a:t>
            </a:r>
            <a:r>
              <a:rPr lang="en-US" altLang="zh-CN" kern="0" spc="-10" dirty="0">
                <a:solidFill>
                  <a:srgbClr val="FF0000"/>
                </a:solidFill>
                <a:latin typeface="Calibri"/>
                <a:cs typeface="Calibri"/>
              </a:rPr>
              <a:t>an Road</a:t>
            </a:r>
            <a:r>
              <a:rPr lang="en-US" altLang="zh-CN" kern="0" spc="-10" dirty="0">
                <a:solidFill>
                  <a:srgbClr val="333399"/>
                </a:solidFill>
                <a:latin typeface="Calibri"/>
                <a:cs typeface="Calibri"/>
              </a:rPr>
              <a:t>?</a:t>
            </a:r>
            <a:endParaRPr lang="en-US" altLang="zh-CN" kern="0" dirty="0">
              <a:solidFill>
                <a:sysClr val="windowText" lastClr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0649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331120" y="141685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altLang="zh-CN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2.3.1 </a:t>
            </a:r>
            <a:r>
              <a:rPr lang="zh-CN" altLang="en-US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任务环境</a:t>
            </a:r>
            <a:endParaRPr lang="en-US" altLang="zh-CN" sz="3000" kern="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40964" name="矩形 4"/>
          <p:cNvSpPr>
            <a:spLocks noChangeArrowheads="1"/>
          </p:cNvSpPr>
          <p:nvPr/>
        </p:nvSpPr>
        <p:spPr bwMode="auto">
          <a:xfrm>
            <a:off x="1390651" y="735806"/>
            <a:ext cx="6619875" cy="1126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342900" indent="-3429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100" dirty="0">
                <a:solidFill>
                  <a:srgbClr val="000000"/>
                </a:solidFill>
                <a:latin typeface="微软雅黑" panose="020B0503020204020204" pitchFamily="34" charset="-122"/>
              </a:rPr>
              <a:t>设计智能体第一步</a:t>
            </a:r>
            <a:endParaRPr lang="en-US" altLang="zh-CN" sz="2100" dirty="0">
              <a:solidFill>
                <a:srgbClr val="000000"/>
              </a:solidFill>
              <a:latin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zh-CN" sz="2100" dirty="0">
                <a:solidFill>
                  <a:srgbClr val="000000"/>
                </a:solidFill>
                <a:latin typeface="微软雅黑" panose="020B0503020204020204" pitchFamily="34" charset="-122"/>
              </a:rPr>
              <a:t>	</a:t>
            </a:r>
            <a:r>
              <a:rPr lang="zh-CN" altLang="en-US" sz="1800" dirty="0">
                <a:solidFill>
                  <a:srgbClr val="0070C0"/>
                </a:solidFill>
                <a:latin typeface="微软雅黑" panose="020B0503020204020204" pitchFamily="34" charset="-122"/>
              </a:rPr>
              <a:t>尽可能全面详细地说明任务环境</a:t>
            </a:r>
            <a:endParaRPr lang="en-US" altLang="zh-CN" sz="1800" dirty="0">
              <a:solidFill>
                <a:srgbClr val="0070C0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800600" y="1965718"/>
            <a:ext cx="34849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kern="0" dirty="0">
                <a:solidFill>
                  <a:srgbClr val="FF0000"/>
                </a:solidFill>
                <a:latin typeface="Calibri"/>
                <a:cs typeface="Calibri"/>
              </a:rPr>
              <a:t>Write</a:t>
            </a:r>
            <a:r>
              <a:rPr lang="en-US" altLang="zh-CN" kern="0" spc="-4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altLang="zh-CN" kern="0" dirty="0">
                <a:solidFill>
                  <a:srgbClr val="FF0000"/>
                </a:solidFill>
                <a:latin typeface="Calibri"/>
                <a:cs typeface="Calibri"/>
              </a:rPr>
              <a:t>an</a:t>
            </a:r>
            <a:r>
              <a:rPr lang="en-US" altLang="zh-CN" kern="0" spc="-4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altLang="zh-CN" kern="0" dirty="0">
                <a:solidFill>
                  <a:srgbClr val="FF0000"/>
                </a:solidFill>
                <a:latin typeface="Calibri"/>
                <a:cs typeface="Calibri"/>
              </a:rPr>
              <a:t>intentionally</a:t>
            </a:r>
            <a:r>
              <a:rPr lang="en-US" altLang="zh-CN" kern="0" spc="-4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altLang="zh-CN" kern="0" dirty="0">
                <a:solidFill>
                  <a:srgbClr val="FF0000"/>
                </a:solidFill>
                <a:latin typeface="Calibri"/>
                <a:cs typeface="Calibri"/>
              </a:rPr>
              <a:t>funny</a:t>
            </a:r>
            <a:r>
              <a:rPr lang="en-US" altLang="zh-CN" kern="0" spc="-4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altLang="zh-CN" kern="0" spc="-10" dirty="0">
                <a:solidFill>
                  <a:srgbClr val="FF0000"/>
                </a:solidFill>
                <a:latin typeface="Calibri"/>
                <a:cs typeface="Calibri"/>
              </a:rPr>
              <a:t>story? 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9" name="object 3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81600" y="2640127"/>
            <a:ext cx="3826237" cy="167368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33400" y="1965718"/>
            <a:ext cx="2470869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 marR="5080" lvl="0" indent="0" defTabSz="914400" eaLnBrk="1" fontAlgn="auto" latinLnBrk="0" hangingPunct="1">
              <a:lnSpc>
                <a:spcPct val="120000"/>
              </a:lnSpc>
              <a:spcBef>
                <a:spcPts val="2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kern="0" dirty="0">
                <a:solidFill>
                  <a:srgbClr val="333399"/>
                </a:solidFill>
                <a:latin typeface="Calibri"/>
                <a:cs typeface="Calibri"/>
              </a:rPr>
              <a:t>Win</a:t>
            </a:r>
            <a:r>
              <a:rPr lang="en-US" altLang="zh-CN" kern="0" spc="-20" dirty="0">
                <a:solidFill>
                  <a:srgbClr val="333399"/>
                </a:solidFill>
                <a:latin typeface="Calibri"/>
                <a:cs typeface="Calibri"/>
              </a:rPr>
              <a:t> </a:t>
            </a:r>
            <a:r>
              <a:rPr lang="en-US" altLang="zh-CN" kern="0" dirty="0">
                <a:solidFill>
                  <a:srgbClr val="333399"/>
                </a:solidFill>
                <a:latin typeface="Calibri"/>
                <a:cs typeface="Calibri"/>
              </a:rPr>
              <a:t>an</a:t>
            </a:r>
            <a:r>
              <a:rPr lang="en-US" altLang="zh-CN" kern="0" spc="-15" dirty="0">
                <a:solidFill>
                  <a:srgbClr val="333399"/>
                </a:solidFill>
                <a:latin typeface="Calibri"/>
                <a:cs typeface="Calibri"/>
              </a:rPr>
              <a:t> </a:t>
            </a:r>
            <a:r>
              <a:rPr lang="en-US" altLang="zh-CN" kern="0" dirty="0">
                <a:solidFill>
                  <a:srgbClr val="333399"/>
                </a:solidFill>
                <a:latin typeface="Calibri"/>
                <a:cs typeface="Calibri"/>
              </a:rPr>
              <a:t>art</a:t>
            </a:r>
            <a:r>
              <a:rPr lang="en-US" altLang="zh-CN" kern="0" spc="-20" dirty="0">
                <a:solidFill>
                  <a:srgbClr val="333399"/>
                </a:solidFill>
                <a:latin typeface="Calibri"/>
                <a:cs typeface="Calibri"/>
              </a:rPr>
              <a:t> </a:t>
            </a:r>
            <a:r>
              <a:rPr lang="en-US" altLang="zh-CN" kern="0" spc="-10" dirty="0">
                <a:solidFill>
                  <a:srgbClr val="333399"/>
                </a:solidFill>
                <a:latin typeface="Calibri"/>
                <a:cs typeface="Calibri"/>
              </a:rPr>
              <a:t>competition?</a:t>
            </a:r>
            <a:endParaRPr lang="en-US" altLang="zh-CN" kern="0" dirty="0">
              <a:solidFill>
                <a:sysClr val="windowText" lastClr="000000"/>
              </a:solidFill>
              <a:latin typeface="Calibri"/>
              <a:cs typeface="Calibri"/>
            </a:endParaRPr>
          </a:p>
        </p:txBody>
      </p:sp>
      <p:grpSp>
        <p:nvGrpSpPr>
          <p:cNvPr id="11" name="object 38"/>
          <p:cNvGrpSpPr/>
          <p:nvPr/>
        </p:nvGrpSpPr>
        <p:grpSpPr>
          <a:xfrm>
            <a:off x="381000" y="2510721"/>
            <a:ext cx="4020502" cy="2219278"/>
            <a:chOff x="5626100" y="2613497"/>
            <a:chExt cx="6358890" cy="3350895"/>
          </a:xfrm>
        </p:grpSpPr>
        <p:pic>
          <p:nvPicPr>
            <p:cNvPr id="12" name="object 3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38799" y="2626198"/>
              <a:ext cx="6333331" cy="3324998"/>
            </a:xfrm>
            <a:prstGeom prst="rect">
              <a:avLst/>
            </a:prstGeom>
          </p:spPr>
        </p:pic>
        <p:sp>
          <p:nvSpPr>
            <p:cNvPr id="13" name="object 40"/>
            <p:cNvSpPr/>
            <p:nvPr/>
          </p:nvSpPr>
          <p:spPr>
            <a:xfrm>
              <a:off x="5632450" y="2619847"/>
              <a:ext cx="6346190" cy="3338195"/>
            </a:xfrm>
            <a:custGeom>
              <a:avLst/>
              <a:gdLst/>
              <a:ahLst/>
              <a:cxnLst/>
              <a:rect l="l" t="t" r="r" b="b"/>
              <a:pathLst>
                <a:path w="6346190" h="3338195">
                  <a:moveTo>
                    <a:pt x="0" y="0"/>
                  </a:moveTo>
                  <a:lnTo>
                    <a:pt x="6346031" y="0"/>
                  </a:lnTo>
                  <a:lnTo>
                    <a:pt x="6346031" y="3337699"/>
                  </a:lnTo>
                  <a:lnTo>
                    <a:pt x="0" y="333769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4" name="object 26"/>
          <p:cNvGrpSpPr/>
          <p:nvPr/>
        </p:nvGrpSpPr>
        <p:grpSpPr>
          <a:xfrm>
            <a:off x="228921" y="1985603"/>
            <a:ext cx="329565" cy="240029"/>
            <a:chOff x="394283" y="5404453"/>
            <a:chExt cx="329565" cy="240029"/>
          </a:xfrm>
        </p:grpSpPr>
        <p:sp>
          <p:nvSpPr>
            <p:cNvPr id="15" name="object 27"/>
            <p:cNvSpPr/>
            <p:nvPr/>
          </p:nvSpPr>
          <p:spPr>
            <a:xfrm>
              <a:off x="399046" y="5409215"/>
              <a:ext cx="320040" cy="230504"/>
            </a:xfrm>
            <a:custGeom>
              <a:avLst/>
              <a:gdLst/>
              <a:ahLst/>
              <a:cxnLst/>
              <a:rect l="l" t="t" r="r" b="b"/>
              <a:pathLst>
                <a:path w="320040" h="230504">
                  <a:moveTo>
                    <a:pt x="319718" y="0"/>
                  </a:moveTo>
                  <a:lnTo>
                    <a:pt x="110870" y="150267"/>
                  </a:lnTo>
                  <a:lnTo>
                    <a:pt x="0" y="81528"/>
                  </a:lnTo>
                  <a:lnTo>
                    <a:pt x="99267" y="230198"/>
                  </a:lnTo>
                  <a:lnTo>
                    <a:pt x="319718" y="0"/>
                  </a:lnTo>
                  <a:close/>
                </a:path>
              </a:pathLst>
            </a:custGeom>
            <a:solidFill>
              <a:srgbClr val="008000"/>
            </a:solidFill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object 28"/>
            <p:cNvSpPr/>
            <p:nvPr/>
          </p:nvSpPr>
          <p:spPr>
            <a:xfrm>
              <a:off x="399046" y="5409215"/>
              <a:ext cx="320040" cy="230504"/>
            </a:xfrm>
            <a:custGeom>
              <a:avLst/>
              <a:gdLst/>
              <a:ahLst/>
              <a:cxnLst/>
              <a:rect l="l" t="t" r="r" b="b"/>
              <a:pathLst>
                <a:path w="320040" h="230504">
                  <a:moveTo>
                    <a:pt x="99267" y="230198"/>
                  </a:moveTo>
                  <a:lnTo>
                    <a:pt x="319719" y="0"/>
                  </a:lnTo>
                  <a:lnTo>
                    <a:pt x="110870" y="150268"/>
                  </a:lnTo>
                  <a:lnTo>
                    <a:pt x="0" y="81528"/>
                  </a:lnTo>
                  <a:lnTo>
                    <a:pt x="99267" y="230198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object 39"/>
          <p:cNvGrpSpPr/>
          <p:nvPr/>
        </p:nvGrpSpPr>
        <p:grpSpPr>
          <a:xfrm>
            <a:off x="4483735" y="1990365"/>
            <a:ext cx="316865" cy="240029"/>
            <a:chOff x="382834" y="5751298"/>
            <a:chExt cx="316865" cy="240029"/>
          </a:xfrm>
        </p:grpSpPr>
        <p:sp>
          <p:nvSpPr>
            <p:cNvPr id="18" name="object 40"/>
            <p:cNvSpPr/>
            <p:nvPr/>
          </p:nvSpPr>
          <p:spPr>
            <a:xfrm>
              <a:off x="387597" y="5756060"/>
              <a:ext cx="307340" cy="176530"/>
            </a:xfrm>
            <a:custGeom>
              <a:avLst/>
              <a:gdLst/>
              <a:ahLst/>
              <a:cxnLst/>
              <a:rect l="l" t="t" r="r" b="b"/>
              <a:pathLst>
                <a:path w="307340" h="176529">
                  <a:moveTo>
                    <a:pt x="238723" y="0"/>
                  </a:moveTo>
                  <a:lnTo>
                    <a:pt x="68206" y="0"/>
                  </a:lnTo>
                  <a:lnTo>
                    <a:pt x="0" y="54164"/>
                  </a:lnTo>
                  <a:lnTo>
                    <a:pt x="68206" y="67705"/>
                  </a:lnTo>
                  <a:lnTo>
                    <a:pt x="102309" y="27082"/>
                  </a:lnTo>
                  <a:lnTo>
                    <a:pt x="204619" y="27082"/>
                  </a:lnTo>
                  <a:lnTo>
                    <a:pt x="238723" y="54164"/>
                  </a:lnTo>
                  <a:lnTo>
                    <a:pt x="204619" y="81246"/>
                  </a:lnTo>
                  <a:lnTo>
                    <a:pt x="102309" y="108328"/>
                  </a:lnTo>
                  <a:lnTo>
                    <a:pt x="102309" y="176034"/>
                  </a:lnTo>
                  <a:lnTo>
                    <a:pt x="170516" y="176034"/>
                  </a:lnTo>
                  <a:lnTo>
                    <a:pt x="170516" y="121869"/>
                  </a:lnTo>
                  <a:lnTo>
                    <a:pt x="238723" y="108328"/>
                  </a:lnTo>
                  <a:lnTo>
                    <a:pt x="306929" y="54164"/>
                  </a:lnTo>
                  <a:lnTo>
                    <a:pt x="238723" y="0"/>
                  </a:lnTo>
                  <a:close/>
                </a:path>
              </a:pathLst>
            </a:custGeom>
            <a:solidFill>
              <a:srgbClr val="333399"/>
            </a:solidFill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object 41"/>
            <p:cNvSpPr/>
            <p:nvPr/>
          </p:nvSpPr>
          <p:spPr>
            <a:xfrm>
              <a:off x="387597" y="5756060"/>
              <a:ext cx="307340" cy="176530"/>
            </a:xfrm>
            <a:custGeom>
              <a:avLst/>
              <a:gdLst/>
              <a:ahLst/>
              <a:cxnLst/>
              <a:rect l="l" t="t" r="r" b="b"/>
              <a:pathLst>
                <a:path w="307340" h="176529">
                  <a:moveTo>
                    <a:pt x="0" y="54164"/>
                  </a:moveTo>
                  <a:lnTo>
                    <a:pt x="68206" y="0"/>
                  </a:lnTo>
                  <a:lnTo>
                    <a:pt x="238723" y="0"/>
                  </a:lnTo>
                  <a:lnTo>
                    <a:pt x="306930" y="54164"/>
                  </a:lnTo>
                  <a:lnTo>
                    <a:pt x="238723" y="108328"/>
                  </a:lnTo>
                  <a:lnTo>
                    <a:pt x="170516" y="121869"/>
                  </a:lnTo>
                  <a:lnTo>
                    <a:pt x="170516" y="176034"/>
                  </a:lnTo>
                  <a:lnTo>
                    <a:pt x="102310" y="176034"/>
                  </a:lnTo>
                  <a:lnTo>
                    <a:pt x="102310" y="108328"/>
                  </a:lnTo>
                  <a:lnTo>
                    <a:pt x="204620" y="81246"/>
                  </a:lnTo>
                  <a:lnTo>
                    <a:pt x="238723" y="54164"/>
                  </a:lnTo>
                  <a:lnTo>
                    <a:pt x="204620" y="27082"/>
                  </a:lnTo>
                  <a:lnTo>
                    <a:pt x="102310" y="27082"/>
                  </a:lnTo>
                  <a:lnTo>
                    <a:pt x="68206" y="67705"/>
                  </a:lnTo>
                  <a:lnTo>
                    <a:pt x="0" y="54164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object 42"/>
            <p:cNvSpPr/>
            <p:nvPr/>
          </p:nvSpPr>
          <p:spPr>
            <a:xfrm>
              <a:off x="489906" y="5959176"/>
              <a:ext cx="68580" cy="27305"/>
            </a:xfrm>
            <a:custGeom>
              <a:avLst/>
              <a:gdLst/>
              <a:ahLst/>
              <a:cxnLst/>
              <a:rect l="l" t="t" r="r" b="b"/>
              <a:pathLst>
                <a:path w="68579" h="27304">
                  <a:moveTo>
                    <a:pt x="68207" y="0"/>
                  </a:moveTo>
                  <a:lnTo>
                    <a:pt x="0" y="0"/>
                  </a:lnTo>
                  <a:lnTo>
                    <a:pt x="0" y="27082"/>
                  </a:lnTo>
                  <a:lnTo>
                    <a:pt x="68207" y="27082"/>
                  </a:lnTo>
                  <a:lnTo>
                    <a:pt x="68207" y="0"/>
                  </a:lnTo>
                  <a:close/>
                </a:path>
              </a:pathLst>
            </a:custGeom>
            <a:solidFill>
              <a:srgbClr val="333399"/>
            </a:solidFill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object 43"/>
            <p:cNvSpPr/>
            <p:nvPr/>
          </p:nvSpPr>
          <p:spPr>
            <a:xfrm>
              <a:off x="489906" y="5959176"/>
              <a:ext cx="68580" cy="27305"/>
            </a:xfrm>
            <a:custGeom>
              <a:avLst/>
              <a:gdLst/>
              <a:ahLst/>
              <a:cxnLst/>
              <a:rect l="l" t="t" r="r" b="b"/>
              <a:pathLst>
                <a:path w="68579" h="27304">
                  <a:moveTo>
                    <a:pt x="0" y="0"/>
                  </a:moveTo>
                  <a:lnTo>
                    <a:pt x="68207" y="0"/>
                  </a:lnTo>
                  <a:lnTo>
                    <a:pt x="68207" y="27082"/>
                  </a:lnTo>
                  <a:lnTo>
                    <a:pt x="0" y="27082"/>
                  </a:lnTo>
                  <a:lnTo>
                    <a:pt x="0" y="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6986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331120" y="141685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altLang="zh-CN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2.3.1 </a:t>
            </a:r>
            <a:r>
              <a:rPr lang="zh-CN" altLang="en-US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任务环境</a:t>
            </a:r>
            <a:endParaRPr lang="en-US" altLang="zh-CN" sz="3000" kern="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40963" name="Rectangle 3"/>
          <p:cNvSpPr txBox="1">
            <a:spLocks noChangeArrowheads="1"/>
          </p:cNvSpPr>
          <p:nvPr/>
        </p:nvSpPr>
        <p:spPr bwMode="auto">
          <a:xfrm>
            <a:off x="1369221" y="1446610"/>
            <a:ext cx="6443663" cy="3696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800100" indent="-3429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endParaRPr lang="en-US" altLang="zh-CN" sz="2100" dirty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100" dirty="0">
                <a:solidFill>
                  <a:srgbClr val="FF0000"/>
                </a:solidFill>
                <a:latin typeface="微软雅黑" panose="020B0503020204020204" pitchFamily="34" charset="-122"/>
              </a:rPr>
              <a:t>PEAS</a:t>
            </a:r>
            <a:r>
              <a:rPr lang="zh-CN" altLang="en-US" sz="2100" dirty="0">
                <a:solidFill>
                  <a:srgbClr val="FF0000"/>
                </a:solidFill>
                <a:latin typeface="微软雅黑" panose="020B0503020204020204" pitchFamily="34" charset="-122"/>
              </a:rPr>
              <a:t>描述</a:t>
            </a:r>
            <a:endParaRPr lang="en-US" altLang="zh-CN" sz="2100" dirty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  <a:buFontTx/>
              <a:buChar char="•"/>
            </a:pPr>
            <a:r>
              <a:rPr lang="zh-CN" altLang="en-US" sz="2100" dirty="0">
                <a:latin typeface="微软雅黑" panose="020B0503020204020204" pitchFamily="34" charset="-122"/>
              </a:rPr>
              <a:t>性能度量（</a:t>
            </a:r>
            <a:r>
              <a:rPr lang="en-US" altLang="zh-CN" sz="2100" dirty="0">
                <a:solidFill>
                  <a:srgbClr val="FF0000"/>
                </a:solidFill>
                <a:latin typeface="微软雅黑" panose="020B0503020204020204" pitchFamily="34" charset="-122"/>
              </a:rPr>
              <a:t>P</a:t>
            </a:r>
            <a:r>
              <a:rPr lang="en-US" altLang="zh-CN" sz="2100" dirty="0">
                <a:latin typeface="微软雅黑" panose="020B0503020204020204" pitchFamily="34" charset="-122"/>
              </a:rPr>
              <a:t>erformance measure</a:t>
            </a:r>
            <a:r>
              <a:rPr lang="zh-CN" altLang="en-US" sz="2100" dirty="0">
                <a:latin typeface="微软雅黑" panose="020B0503020204020204" pitchFamily="34" charset="-122"/>
              </a:rPr>
              <a:t>）</a:t>
            </a:r>
            <a:r>
              <a:rPr lang="en-US" altLang="zh-CN" sz="2100" dirty="0">
                <a:latin typeface="微软雅黑" panose="020B0503020204020204" pitchFamily="34" charset="-122"/>
              </a:rPr>
              <a:t> </a:t>
            </a:r>
          </a:p>
          <a:p>
            <a:pPr lvl="1">
              <a:lnSpc>
                <a:spcPct val="150000"/>
              </a:lnSpc>
              <a:buFontTx/>
              <a:buChar char="•"/>
            </a:pPr>
            <a:r>
              <a:rPr lang="zh-CN" altLang="en-US" sz="2100" dirty="0">
                <a:latin typeface="微软雅黑" panose="020B0503020204020204" pitchFamily="34" charset="-122"/>
              </a:rPr>
              <a:t>环境（</a:t>
            </a:r>
            <a:r>
              <a:rPr lang="en-US" altLang="zh-CN" sz="2100" dirty="0">
                <a:solidFill>
                  <a:srgbClr val="FF0000"/>
                </a:solidFill>
                <a:latin typeface="微软雅黑" panose="020B0503020204020204" pitchFamily="34" charset="-122"/>
              </a:rPr>
              <a:t>E</a:t>
            </a:r>
            <a:r>
              <a:rPr lang="en-US" altLang="zh-CN" sz="2100" dirty="0">
                <a:latin typeface="微软雅黑" panose="020B0503020204020204" pitchFamily="34" charset="-122"/>
              </a:rPr>
              <a:t>nvironment</a:t>
            </a:r>
            <a:r>
              <a:rPr lang="zh-CN" altLang="en-US" sz="2100" dirty="0">
                <a:latin typeface="微软雅黑" panose="020B0503020204020204" pitchFamily="34" charset="-122"/>
              </a:rPr>
              <a:t>）</a:t>
            </a:r>
            <a:endParaRPr lang="en-US" altLang="zh-CN" sz="2100" dirty="0">
              <a:latin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  <a:buFontTx/>
              <a:buChar char="•"/>
            </a:pPr>
            <a:r>
              <a:rPr lang="zh-CN" altLang="en-US" sz="2100" dirty="0">
                <a:latin typeface="微软雅黑" panose="020B0503020204020204" pitchFamily="34" charset="-122"/>
              </a:rPr>
              <a:t>执行器（</a:t>
            </a:r>
            <a:r>
              <a:rPr lang="en-US" altLang="zh-CN" sz="2100" dirty="0">
                <a:solidFill>
                  <a:srgbClr val="FF0000"/>
                </a:solidFill>
                <a:latin typeface="微软雅黑" panose="020B0503020204020204" pitchFamily="34" charset="-122"/>
              </a:rPr>
              <a:t>A</a:t>
            </a:r>
            <a:r>
              <a:rPr lang="en-US" altLang="zh-CN" sz="2100" dirty="0">
                <a:latin typeface="微软雅黑" panose="020B0503020204020204" pitchFamily="34" charset="-122"/>
              </a:rPr>
              <a:t>ctuators</a:t>
            </a:r>
            <a:r>
              <a:rPr lang="zh-CN" altLang="en-US" sz="2100" dirty="0">
                <a:latin typeface="微软雅黑" panose="020B0503020204020204" pitchFamily="34" charset="-122"/>
              </a:rPr>
              <a:t>）</a:t>
            </a:r>
            <a:endParaRPr lang="en-US" altLang="zh-CN" sz="2100" dirty="0">
              <a:latin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  <a:buFontTx/>
              <a:buChar char="•"/>
            </a:pPr>
            <a:r>
              <a:rPr lang="zh-CN" altLang="en-US" sz="2100" dirty="0">
                <a:latin typeface="微软雅黑" panose="020B0503020204020204" pitchFamily="34" charset="-122"/>
              </a:rPr>
              <a:t>传感器（</a:t>
            </a:r>
            <a:r>
              <a:rPr lang="en-US" altLang="zh-CN" sz="2100" dirty="0">
                <a:latin typeface="微软雅黑" panose="020B0503020204020204" pitchFamily="34" charset="-122"/>
              </a:rPr>
              <a:t> </a:t>
            </a:r>
            <a:r>
              <a:rPr lang="en-US" altLang="zh-CN" sz="2100" dirty="0">
                <a:solidFill>
                  <a:srgbClr val="FF0000"/>
                </a:solidFill>
                <a:latin typeface="微软雅黑" panose="020B0503020204020204" pitchFamily="34" charset="-122"/>
              </a:rPr>
              <a:t>S</a:t>
            </a:r>
            <a:r>
              <a:rPr lang="en-US" altLang="zh-CN" sz="2100" dirty="0">
                <a:latin typeface="微软雅黑" panose="020B0503020204020204" pitchFamily="34" charset="-122"/>
              </a:rPr>
              <a:t>ensors</a:t>
            </a:r>
            <a:r>
              <a:rPr lang="zh-CN" altLang="en-US" sz="2100" dirty="0">
                <a:latin typeface="微软雅黑" panose="020B0503020204020204" pitchFamily="34" charset="-122"/>
              </a:rPr>
              <a:t>）</a:t>
            </a:r>
            <a:endParaRPr lang="en-US" altLang="zh-CN" sz="2100" dirty="0">
              <a:latin typeface="微软雅黑" panose="020B0503020204020204" pitchFamily="34" charset="-122"/>
            </a:endParaRPr>
          </a:p>
        </p:txBody>
      </p:sp>
      <p:sp>
        <p:nvSpPr>
          <p:cNvPr id="40964" name="矩形 4"/>
          <p:cNvSpPr>
            <a:spLocks noChangeArrowheads="1"/>
          </p:cNvSpPr>
          <p:nvPr/>
        </p:nvSpPr>
        <p:spPr bwMode="auto">
          <a:xfrm>
            <a:off x="1390651" y="735806"/>
            <a:ext cx="6619875" cy="1126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342900" indent="-3429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100">
                <a:solidFill>
                  <a:srgbClr val="000000"/>
                </a:solidFill>
                <a:latin typeface="微软雅黑" panose="020B0503020204020204" pitchFamily="34" charset="-122"/>
              </a:rPr>
              <a:t>设计智能体第一步</a:t>
            </a:r>
            <a:endParaRPr lang="en-US" altLang="zh-CN" sz="2100">
              <a:solidFill>
                <a:srgbClr val="000000"/>
              </a:solidFill>
              <a:latin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zh-CN" sz="2100">
                <a:solidFill>
                  <a:srgbClr val="000000"/>
                </a:solidFill>
                <a:latin typeface="微软雅黑" panose="020B0503020204020204" pitchFamily="34" charset="-122"/>
              </a:rPr>
              <a:t>	</a:t>
            </a:r>
            <a:r>
              <a:rPr lang="zh-CN" altLang="en-US" sz="1800">
                <a:solidFill>
                  <a:srgbClr val="0070C0"/>
                </a:solidFill>
                <a:latin typeface="微软雅黑" panose="020B0503020204020204" pitchFamily="34" charset="-122"/>
              </a:rPr>
              <a:t>尽可能全面详细地说明任务环境</a:t>
            </a:r>
            <a:endParaRPr lang="en-US" altLang="zh-CN" sz="1800">
              <a:solidFill>
                <a:srgbClr val="0070C0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2492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331120" y="141685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zh-CN" altLang="en-US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任务环境</a:t>
            </a:r>
            <a:r>
              <a:rPr lang="zh-CN" altLang="en-US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（续）</a:t>
            </a:r>
            <a:endParaRPr lang="en-US" altLang="zh-CN" sz="3000" kern="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381000" y="971550"/>
            <a:ext cx="6326981" cy="3696891"/>
          </a:xfrm>
          <a:prstGeom prst="rect">
            <a:avLst/>
          </a:prstGeom>
        </p:spPr>
        <p:txBody>
          <a:bodyPr/>
          <a:lstStyle/>
          <a:p>
            <a:pPr marL="257168" indent="-257168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zh-CN" altLang="en-US" sz="2700" kern="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挑拣零件的机器人</a:t>
            </a:r>
            <a:endParaRPr lang="en-US" altLang="zh-CN" sz="2700" kern="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itchFamily="34" charset="-122"/>
            </a:endParaRPr>
          </a:p>
          <a:p>
            <a:pPr marL="557199" lvl="1" indent="-214308">
              <a:lnSpc>
                <a:spcPct val="20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sz="21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性能度量</a:t>
            </a:r>
            <a:r>
              <a:rPr lang="en-US" altLang="zh-CN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放进正确的箱子的零件数</a:t>
            </a: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57199" lvl="1" indent="-214308">
              <a:lnSpc>
                <a:spcPct val="20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sz="21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</a:t>
            </a:r>
            <a:r>
              <a:rPr lang="en-US" altLang="zh-CN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载有零件的传送带、箱子</a:t>
            </a: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57199" lvl="1" indent="-214308">
              <a:lnSpc>
                <a:spcPct val="20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sz="21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执行器</a:t>
            </a:r>
            <a:r>
              <a:rPr lang="en-US" altLang="zh-CN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有关节的胳膊和手</a:t>
            </a: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57199" lvl="1" indent="-214308">
              <a:lnSpc>
                <a:spcPct val="20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sz="21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传感器</a:t>
            </a:r>
            <a:r>
              <a:rPr lang="en-US" altLang="zh-CN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摄像头、关节</a:t>
            </a: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506" name="Picture 2" descr="https://gimg2.baidu.com/image_search/src=http%3A%2F%2Fcos.solepic.com%2F20180916%2Fb_292485_201809162254016717.jpg&amp;refer=http%3A%2F%2Fcos.solepic.com&amp;app=2002&amp;size=f9999,10000&amp;q=a80&amp;n=0&amp;g=0n&amp;fmt=jpeg?sec=1648866937&amp;t=2068c3936f59622229dc0551cae67d2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239440"/>
            <a:ext cx="3429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5791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331120" y="141685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zh-CN" altLang="en-US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任务环境</a:t>
            </a:r>
            <a:r>
              <a:rPr lang="zh-CN" altLang="en-US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（续）</a:t>
            </a:r>
            <a:endParaRPr lang="en-US" altLang="zh-CN" sz="3000" kern="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304800" y="751180"/>
            <a:ext cx="5181600" cy="3696891"/>
          </a:xfrm>
          <a:prstGeom prst="rect">
            <a:avLst/>
          </a:prstGeom>
        </p:spPr>
        <p:txBody>
          <a:bodyPr/>
          <a:lstStyle/>
          <a:p>
            <a:pPr marL="257168" indent="-257168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zh-CN" altLang="en-US" sz="2700" kern="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医学诊断系统</a:t>
            </a:r>
            <a:endParaRPr lang="en-US" altLang="zh-CN" sz="2700" kern="0" dirty="0"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  <a:p>
            <a:pPr marL="557199" lvl="1" indent="-214308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sz="21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性能度量</a:t>
            </a:r>
            <a:r>
              <a:rPr lang="en-US" altLang="zh-CN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病人恢复健康、费用最小、最小诉讼等</a:t>
            </a: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57199" lvl="1" indent="-214308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sz="21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</a:t>
            </a:r>
            <a:r>
              <a:rPr lang="en-US" altLang="zh-CN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病人、医院、医生等</a:t>
            </a: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57199" lvl="1" indent="-214308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sz="21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执行器</a:t>
            </a:r>
            <a:r>
              <a:rPr lang="en-US" altLang="zh-CN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显示器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问题、测试、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诊断、资料、咨询等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marL="557199" lvl="1" indent="-214308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sz="21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传感器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  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键盘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症状、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病人的回答、检查报告等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marL="257168" indent="-257168">
              <a:spcBef>
                <a:spcPct val="20000"/>
              </a:spcBef>
              <a:defRPr/>
            </a:pPr>
            <a:r>
              <a:rPr lang="en-US" altLang="zh-CN" sz="2100" kern="0" dirty="0">
                <a:latin typeface="+mn-lt"/>
              </a:rPr>
              <a:t>	</a:t>
            </a:r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3874" y="1504950"/>
            <a:ext cx="3366829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56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331120" y="141685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zh-CN" altLang="en-US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任务环境（续）</a:t>
            </a:r>
            <a:endParaRPr lang="en-US" altLang="zh-CN" sz="3000" kern="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304800" y="971550"/>
            <a:ext cx="5715000" cy="3696891"/>
          </a:xfrm>
          <a:prstGeom prst="rect">
            <a:avLst/>
          </a:prstGeom>
        </p:spPr>
        <p:txBody>
          <a:bodyPr/>
          <a:lstStyle/>
          <a:p>
            <a:pPr marL="257168" indent="-257168">
              <a:lnSpc>
                <a:spcPct val="8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zh-CN" altLang="en-US" sz="27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自动出租车</a:t>
            </a:r>
            <a:endParaRPr lang="en-US" altLang="zh-CN" sz="27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buFontTx/>
              <a:buChar char="•"/>
              <a:defRPr/>
            </a:pPr>
            <a:endParaRPr lang="en-US" altLang="zh-CN" sz="15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57199" lvl="1" indent="-214308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性能度量</a:t>
            </a:r>
            <a:r>
              <a:rPr lang="en-US" altLang="zh-CN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安全、快速、守法、舒适旅途、利润最大化等</a:t>
            </a: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57199" lvl="1" indent="-214308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</a:t>
            </a:r>
            <a:r>
              <a:rPr lang="en-US" altLang="zh-CN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道路、其他车辆、行人、顾客等</a:t>
            </a: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57199" lvl="1" indent="-214308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执行器</a:t>
            </a:r>
            <a:r>
              <a:rPr lang="en-US" altLang="zh-CN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方向盘、加速器、刹车、信号灯、喇叭、显示器等</a:t>
            </a: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57199" lvl="1" indent="-214308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zh-CN" altLang="en-US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传感器</a:t>
            </a:r>
            <a:r>
              <a:rPr lang="en-US" altLang="zh-CN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摄像头、声波传感器、速度计、</a:t>
            </a:r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GPS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、里程计、加速计、引擎传感器、键盘等</a:t>
            </a: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1264391"/>
            <a:ext cx="2243520" cy="311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97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2.3.2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环境类型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68" indent="-257168">
              <a:lnSpc>
                <a:spcPct val="150000"/>
              </a:lnSpc>
              <a:buFontTx/>
              <a:buChar char="•"/>
              <a:defRPr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环境的类型很大程度上决定了智能体的设计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1264443" y="2114550"/>
            <a:ext cx="6615113" cy="2133600"/>
          </a:xfrm>
          <a:prstGeom prst="rect">
            <a:avLst/>
          </a:prstGeom>
        </p:spPr>
        <p:txBody>
          <a:bodyPr/>
          <a:lstStyle/>
          <a:p>
            <a:pPr marL="257168" indent="-257168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altLang="zh-CN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            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计时棋赛         不计时棋赛        自动出租车驾驶</a:t>
            </a: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altLang="zh-CN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defRPr/>
            </a:pPr>
            <a:r>
              <a:rPr lang="zh-CN" altLang="en-US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完全可以观察的</a:t>
            </a:r>
            <a:r>
              <a:rPr lang="en-US" altLang="zh-CN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Yes		Yes		No </a:t>
            </a: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defRPr/>
            </a:pPr>
            <a:endParaRPr lang="en-US" altLang="zh-CN" sz="15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defRPr/>
            </a:pPr>
            <a:r>
              <a:rPr lang="zh-CN" altLang="en-US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确定性的</a:t>
            </a:r>
            <a:r>
              <a:rPr lang="en-US" altLang="zh-CN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Strategic	                Strategic	                No </a:t>
            </a: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defRPr/>
            </a:pPr>
            <a:endParaRPr lang="en-US" altLang="zh-CN" sz="15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defRPr/>
            </a:pPr>
            <a:r>
              <a:rPr lang="zh-CN" altLang="en-US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静态的</a:t>
            </a:r>
            <a:r>
              <a:rPr lang="en-US" altLang="zh-CN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		Semi		Yes 		No </a:t>
            </a: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defRPr/>
            </a:pPr>
            <a:endParaRPr lang="en-US" altLang="zh-CN" sz="15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defRPr/>
            </a:pPr>
            <a:r>
              <a:rPr lang="zh-CN" altLang="en-US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离散的</a:t>
            </a:r>
            <a:r>
              <a:rPr lang="en-US" altLang="zh-CN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Yes 		Yes		No</a:t>
            </a: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defRPr/>
            </a:pPr>
            <a:endParaRPr lang="en-US" altLang="zh-CN" sz="15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defRPr/>
            </a:pPr>
            <a:r>
              <a:rPr lang="zh-CN" altLang="en-US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单个</a:t>
            </a:r>
            <a:r>
              <a:rPr lang="en-US" altLang="zh-CN" sz="15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Agent	No		No		No </a:t>
            </a: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buFontTx/>
              <a:buChar char="•"/>
              <a:defRPr/>
            </a:pPr>
            <a:endParaRPr lang="en-US" altLang="zh-CN" sz="15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80000"/>
              </a:lnSpc>
              <a:spcBef>
                <a:spcPct val="20000"/>
              </a:spcBef>
              <a:buFontTx/>
              <a:buChar char="•"/>
              <a:defRPr/>
            </a:pPr>
            <a:endParaRPr lang="en-US" altLang="zh-CN" sz="15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800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2.3.2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环境类型（续）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68" indent="-257168">
              <a:lnSpc>
                <a:spcPct val="150000"/>
              </a:lnSpc>
              <a:buFontTx/>
              <a:buChar char="•"/>
              <a:defRPr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环境的类型很大程度上决定了智能体的设计，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最难处理的情况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现实世界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/>
              <a:t>以自动驾驶为例：</a:t>
            </a:r>
            <a:endParaRPr lang="en-US" altLang="zh-CN" dirty="0"/>
          </a:p>
          <a:p>
            <a:pPr lvl="2">
              <a:lnSpc>
                <a:spcPct val="150000"/>
              </a:lnSpc>
            </a:pPr>
            <a:r>
              <a:rPr lang="zh-CN" altLang="en-US" b="1" i="1" dirty="0">
                <a:solidFill>
                  <a:srgbClr val="0000FF"/>
                </a:solidFill>
              </a:rPr>
              <a:t>部分可观测</a:t>
            </a:r>
            <a:r>
              <a:rPr lang="en-US" b="1" i="1" dirty="0">
                <a:solidFill>
                  <a:srgbClr val="0000FF"/>
                </a:solidFill>
              </a:rPr>
              <a:t> </a:t>
            </a:r>
            <a:r>
              <a:rPr lang="en-US" dirty="0"/>
              <a:t>=&gt;</a:t>
            </a:r>
            <a:r>
              <a:rPr lang="en-US" altLang="zh-CN" dirty="0"/>
              <a:t>Agent</a:t>
            </a:r>
            <a:r>
              <a:rPr lang="zh-CN" altLang="en-US" dirty="0"/>
              <a:t>不能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在每个时间节点上都能获取环境的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完整状态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b="1" i="1" dirty="0">
                <a:solidFill>
                  <a:srgbClr val="0000FF"/>
                </a:solidFill>
              </a:rPr>
              <a:t>随机的</a:t>
            </a:r>
            <a:r>
              <a:rPr lang="en-US" dirty="0"/>
              <a:t> =&gt; </a:t>
            </a:r>
            <a:r>
              <a:rPr lang="en-US" altLang="zh-CN" dirty="0"/>
              <a:t>A</a:t>
            </a:r>
            <a:r>
              <a:rPr lang="en-US" dirty="0"/>
              <a:t>gent</a:t>
            </a:r>
            <a:r>
              <a:rPr lang="zh-CN" altLang="en-US" dirty="0"/>
              <a:t>不得不应对一些</a:t>
            </a:r>
            <a:r>
              <a:rPr lang="zh-CN" altLang="en-US" dirty="0">
                <a:solidFill>
                  <a:srgbClr val="FF0000"/>
                </a:solidFill>
              </a:rPr>
              <a:t>突发情况</a:t>
            </a:r>
            <a:endParaRPr lang="en-US" b="1" i="1" dirty="0">
              <a:solidFill>
                <a:srgbClr val="FF0000"/>
              </a:solidFill>
            </a:endParaRPr>
          </a:p>
          <a:p>
            <a:pPr lvl="2">
              <a:lnSpc>
                <a:spcPct val="150000"/>
              </a:lnSpc>
            </a:pPr>
            <a:r>
              <a:rPr lang="zh-CN" altLang="en-US" b="1" i="1" dirty="0">
                <a:solidFill>
                  <a:srgbClr val="0000FF"/>
                </a:solidFill>
              </a:rPr>
              <a:t>多</a:t>
            </a:r>
            <a:r>
              <a:rPr lang="en-US" altLang="zh-CN" b="1" i="1" dirty="0">
                <a:solidFill>
                  <a:srgbClr val="0000FF"/>
                </a:solidFill>
              </a:rPr>
              <a:t>Agent</a:t>
            </a:r>
            <a:r>
              <a:rPr lang="en-US" dirty="0"/>
              <a:t>=&gt;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部分合作部分竞争多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Agent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</a:t>
            </a:r>
            <a:endParaRPr lang="en-US" b="1" i="1" dirty="0">
              <a:solidFill>
                <a:srgbClr val="FF0000"/>
              </a:solidFill>
            </a:endParaRPr>
          </a:p>
          <a:p>
            <a:pPr lvl="2">
              <a:lnSpc>
                <a:spcPct val="150000"/>
              </a:lnSpc>
            </a:pPr>
            <a:r>
              <a:rPr lang="zh-CN" altLang="en-US" b="1" i="1" dirty="0">
                <a:solidFill>
                  <a:srgbClr val="0000FF"/>
                </a:solidFill>
              </a:rPr>
              <a:t>动态的</a:t>
            </a:r>
            <a:r>
              <a:rPr lang="en-US" b="1" i="1" dirty="0">
                <a:solidFill>
                  <a:srgbClr val="0000FF"/>
                </a:solidFill>
              </a:rPr>
              <a:t> </a:t>
            </a:r>
            <a:r>
              <a:rPr lang="en-US" dirty="0"/>
              <a:t>=&gt;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Agent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决策时环境会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随着时间变化</a:t>
            </a:r>
            <a:endParaRPr lang="en-US" b="1" i="1" dirty="0">
              <a:solidFill>
                <a:srgbClr val="FF0000"/>
              </a:solidFill>
            </a:endParaRPr>
          </a:p>
          <a:p>
            <a:pPr lvl="2">
              <a:lnSpc>
                <a:spcPct val="150000"/>
              </a:lnSpc>
            </a:pPr>
            <a:r>
              <a:rPr lang="zh-CN" altLang="en-US" b="1" i="1" dirty="0">
                <a:solidFill>
                  <a:srgbClr val="0000FF"/>
                </a:solidFill>
              </a:rPr>
              <a:t>连续的</a:t>
            </a:r>
            <a:r>
              <a:rPr lang="en-US" dirty="0"/>
              <a:t>=&gt;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连续地执行一系列的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控制行动</a:t>
            </a:r>
            <a:endParaRPr lang="en-US" b="1" i="1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</a:pPr>
            <a:endParaRPr lang="en-US" b="1" i="1" dirty="0">
              <a:solidFill>
                <a:srgbClr val="FF0000"/>
              </a:solidFill>
            </a:endParaRPr>
          </a:p>
        </p:txBody>
      </p:sp>
      <p:pic>
        <p:nvPicPr>
          <p:cNvPr id="5" name="waymo-short">
            <a:hlinkClick r:id="" action="ppaction://media"/>
            <a:extLst>
              <a:ext uri="{FF2B5EF4-FFF2-40B4-BE49-F238E27FC236}">
                <a16:creationId xmlns:a16="http://schemas.microsoft.com/office/drawing/2014/main" id="{9E8AD934-63AA-DF42-BB49-96237ED2C1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30333" y="2829476"/>
            <a:ext cx="3513667" cy="197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14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1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3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4BEF7CD5-3FFD-4147-B061-A2B7CB7EA19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360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>
          <a:xfrm>
            <a:off x="1543051" y="1257301"/>
            <a:ext cx="6169819" cy="3696891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en-US" altLang="zh-CN" dirty="0"/>
              <a:t>2.1 </a:t>
            </a:r>
            <a:r>
              <a:rPr lang="zh-CN" altLang="en-US" dirty="0"/>
              <a:t>智能体与环境</a:t>
            </a:r>
            <a:endParaRPr lang="en-US" altLang="zh-CN" dirty="0"/>
          </a:p>
          <a:p>
            <a:pPr eaLnBrk="1" hangingPunct="1">
              <a:lnSpc>
                <a:spcPct val="150000"/>
              </a:lnSpc>
            </a:pPr>
            <a:r>
              <a:rPr lang="en-US" altLang="zh-CN" dirty="0"/>
              <a:t>2.2 </a:t>
            </a:r>
            <a:r>
              <a:rPr lang="zh-CN" altLang="en-US" dirty="0"/>
              <a:t>理性的概念</a:t>
            </a:r>
            <a:endParaRPr lang="en-US" altLang="zh-CN" dirty="0"/>
          </a:p>
          <a:p>
            <a:pPr eaLnBrk="1" hangingPunct="1">
              <a:lnSpc>
                <a:spcPct val="150000"/>
              </a:lnSpc>
            </a:pPr>
            <a:r>
              <a:rPr lang="en-US" altLang="zh-CN" dirty="0"/>
              <a:t>2.3 </a:t>
            </a:r>
            <a:r>
              <a:rPr lang="zh-CN" altLang="en-US" dirty="0"/>
              <a:t>环境的性质</a:t>
            </a:r>
            <a:r>
              <a:rPr lang="en-US" altLang="zh-CN" dirty="0"/>
              <a:t>PEAS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2.4 </a:t>
            </a:r>
            <a:r>
              <a:rPr lang="zh-CN" altLang="en-US" dirty="0">
                <a:solidFill>
                  <a:srgbClr val="FF0000"/>
                </a:solidFill>
              </a:rPr>
              <a:t>智能体的类型</a:t>
            </a:r>
            <a:endParaRPr lang="en-US" altLang="zh-CN" dirty="0">
              <a:solidFill>
                <a:srgbClr val="FF0000"/>
              </a:solidFill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dirty="0"/>
              <a:t>2.5 </a:t>
            </a:r>
            <a:r>
              <a:rPr lang="zh-CN" altLang="en-US" dirty="0"/>
              <a:t>小结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097901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标题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/>
              <a:t>智能体类型</a:t>
            </a:r>
          </a:p>
        </p:txBody>
      </p:sp>
      <p:sp>
        <p:nvSpPr>
          <p:cNvPr id="55299" name="内容占位符 2"/>
          <p:cNvSpPr>
            <a:spLocks noGrp="1" noChangeArrowheads="1"/>
          </p:cNvSpPr>
          <p:nvPr>
            <p:ph idx="1"/>
          </p:nvPr>
        </p:nvSpPr>
        <p:spPr>
          <a:xfrm>
            <a:off x="1385888" y="1371601"/>
            <a:ext cx="6326981" cy="322302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简单</a:t>
            </a:r>
            <a:r>
              <a:rPr lang="zh-CN" altLang="en-US" dirty="0">
                <a:solidFill>
                  <a:srgbClr val="FF0000"/>
                </a:solidFill>
              </a:rPr>
              <a:t>反射</a:t>
            </a:r>
            <a:r>
              <a:rPr lang="en-US" altLang="zh-CN" dirty="0"/>
              <a:t>Agent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基于</a:t>
            </a:r>
            <a:r>
              <a:rPr lang="zh-CN" altLang="en-US" dirty="0">
                <a:solidFill>
                  <a:srgbClr val="FF0000"/>
                </a:solidFill>
              </a:rPr>
              <a:t>模型</a:t>
            </a:r>
            <a:r>
              <a:rPr lang="zh-CN" altLang="en-US" dirty="0"/>
              <a:t>的反射</a:t>
            </a:r>
            <a:r>
              <a:rPr lang="en-US" altLang="zh-CN" dirty="0"/>
              <a:t>Agent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基于</a:t>
            </a:r>
            <a:r>
              <a:rPr lang="zh-CN" altLang="en-US" dirty="0">
                <a:solidFill>
                  <a:srgbClr val="FF0000"/>
                </a:solidFill>
              </a:rPr>
              <a:t>目标</a:t>
            </a:r>
            <a:r>
              <a:rPr lang="zh-CN" altLang="en-US" dirty="0"/>
              <a:t>的</a:t>
            </a:r>
            <a:r>
              <a:rPr lang="en-US" altLang="zh-CN" dirty="0"/>
              <a:t>Agent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基于</a:t>
            </a:r>
            <a:r>
              <a:rPr lang="zh-CN" altLang="en-US" dirty="0">
                <a:solidFill>
                  <a:srgbClr val="FF0000"/>
                </a:solidFill>
              </a:rPr>
              <a:t>效用</a:t>
            </a:r>
            <a:r>
              <a:rPr lang="zh-CN" altLang="en-US" dirty="0"/>
              <a:t>的</a:t>
            </a:r>
            <a:r>
              <a:rPr lang="en-US" altLang="zh-CN" dirty="0"/>
              <a:t>Agent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所有</a:t>
            </a:r>
            <a:r>
              <a:rPr lang="en-US" altLang="zh-CN" dirty="0">
                <a:solidFill>
                  <a:srgbClr val="FF0000"/>
                </a:solidFill>
              </a:rPr>
              <a:t>Agent</a:t>
            </a:r>
            <a:r>
              <a:rPr lang="zh-CN" altLang="en-US" dirty="0">
                <a:solidFill>
                  <a:srgbClr val="FF0000"/>
                </a:solidFill>
              </a:rPr>
              <a:t>都可以通过学习来改进性能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55300" name="图片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971550"/>
            <a:ext cx="3686175" cy="273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4439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1485900" y="205979"/>
            <a:ext cx="6172200" cy="857251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33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智能体（</a:t>
            </a:r>
            <a:r>
              <a:rPr lang="en-US" altLang="zh-CN" sz="33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Agent)</a:t>
            </a:r>
            <a:endParaRPr lang="zh-CN" altLang="en-US" sz="3300" dirty="0"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411" name="内容占位符 2"/>
          <p:cNvSpPr txBox="1">
            <a:spLocks/>
          </p:cNvSpPr>
          <p:nvPr/>
        </p:nvSpPr>
        <p:spPr bwMode="auto">
          <a:xfrm>
            <a:off x="224434" y="1031787"/>
            <a:ext cx="8462367" cy="3564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100" b="1" dirty="0">
                <a:solidFill>
                  <a:srgbClr val="00B0F0"/>
                </a:solidFill>
                <a:latin typeface="微软雅黑" panose="020B0503020204020204" pitchFamily="34" charset="-122"/>
              </a:rPr>
              <a:t>Agent</a:t>
            </a:r>
            <a:r>
              <a:rPr lang="zh-CN" altLang="en-US" sz="2100" b="1" dirty="0">
                <a:solidFill>
                  <a:srgbClr val="00B0F0"/>
                </a:solidFill>
                <a:latin typeface="微软雅黑" panose="020B0503020204020204" pitchFamily="34" charset="-122"/>
              </a:rPr>
              <a:t>的概念</a:t>
            </a:r>
            <a:r>
              <a:rPr lang="zh-CN" altLang="en-US" sz="2100" dirty="0">
                <a:latin typeface="微软雅黑" panose="020B0503020204020204" pitchFamily="34" charset="-122"/>
              </a:rPr>
              <a:t>：通过</a:t>
            </a:r>
            <a:r>
              <a:rPr lang="zh-CN" altLang="en-US" sz="2100" dirty="0">
                <a:solidFill>
                  <a:srgbClr val="0070C0"/>
                </a:solidFill>
                <a:latin typeface="微软雅黑" panose="020B0503020204020204" pitchFamily="34" charset="-122"/>
              </a:rPr>
              <a:t>传感器</a:t>
            </a:r>
            <a:r>
              <a:rPr lang="zh-CN" altLang="en-US" sz="2100" dirty="0">
                <a:solidFill>
                  <a:srgbClr val="FF0000"/>
                </a:solidFill>
                <a:latin typeface="微软雅黑" panose="020B0503020204020204" pitchFamily="34" charset="-122"/>
              </a:rPr>
              <a:t>感知</a:t>
            </a:r>
            <a:r>
              <a:rPr lang="zh-CN" altLang="en-US" sz="2100" dirty="0">
                <a:latin typeface="微软雅黑" panose="020B0503020204020204" pitchFamily="34" charset="-122"/>
              </a:rPr>
              <a:t>所处</a:t>
            </a:r>
            <a:r>
              <a:rPr lang="zh-CN" altLang="en-US" sz="2100" u="sng" dirty="0">
                <a:latin typeface="微软雅黑" panose="020B0503020204020204" pitchFamily="34" charset="-122"/>
              </a:rPr>
              <a:t>环境</a:t>
            </a:r>
            <a:r>
              <a:rPr lang="zh-CN" altLang="en-US" sz="2100" dirty="0">
                <a:latin typeface="微软雅黑" panose="020B0503020204020204" pitchFamily="34" charset="-122"/>
              </a:rPr>
              <a:t>，并通过</a:t>
            </a:r>
            <a:r>
              <a:rPr lang="zh-CN" altLang="en-US" sz="2100" dirty="0">
                <a:solidFill>
                  <a:srgbClr val="0070C0"/>
                </a:solidFill>
                <a:latin typeface="微软雅黑" panose="020B0503020204020204" pitchFamily="34" charset="-122"/>
              </a:rPr>
              <a:t>执行器</a:t>
            </a:r>
            <a:r>
              <a:rPr lang="zh-CN" altLang="en-US" sz="2100" dirty="0">
                <a:latin typeface="微软雅黑" panose="020B0503020204020204" pitchFamily="34" charset="-122"/>
              </a:rPr>
              <a:t>对该</a:t>
            </a:r>
            <a:r>
              <a:rPr lang="zh-CN" altLang="en-US" sz="2100" u="sng" dirty="0">
                <a:latin typeface="微软雅黑" panose="020B0503020204020204" pitchFamily="34" charset="-122"/>
              </a:rPr>
              <a:t>环境</a:t>
            </a:r>
            <a:r>
              <a:rPr lang="zh-CN" altLang="en-US" sz="2100" dirty="0">
                <a:latin typeface="微软雅黑" panose="020B0503020204020204" pitchFamily="34" charset="-122"/>
              </a:rPr>
              <a:t>产生</a:t>
            </a:r>
            <a:r>
              <a:rPr lang="zh-CN" altLang="en-US" sz="2100" dirty="0">
                <a:solidFill>
                  <a:srgbClr val="FF0000"/>
                </a:solidFill>
                <a:latin typeface="微软雅黑" panose="020B0503020204020204" pitchFamily="34" charset="-122"/>
              </a:rPr>
              <a:t>作用</a:t>
            </a:r>
            <a:r>
              <a:rPr lang="zh-CN" altLang="en-US" sz="2100" dirty="0">
                <a:latin typeface="微软雅黑" panose="020B0503020204020204" pitchFamily="34" charset="-122"/>
              </a:rPr>
              <a:t>的</a:t>
            </a:r>
            <a:r>
              <a:rPr lang="zh-CN" altLang="en-US" sz="2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</a:rPr>
              <a:t>事物</a:t>
            </a:r>
            <a:endParaRPr lang="en-US" altLang="zh-CN" sz="2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5498307" y="4481515"/>
            <a:ext cx="3657600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00" dirty="0">
                <a:latin typeface="+mn-ea"/>
              </a:rPr>
              <a:t>智能体与环境的交互作用 </a:t>
            </a:r>
          </a:p>
        </p:txBody>
      </p:sp>
      <p:sp>
        <p:nvSpPr>
          <p:cNvPr id="11269" name="Rectangle 4"/>
          <p:cNvSpPr>
            <a:spLocks noChangeArrowheads="1"/>
          </p:cNvSpPr>
          <p:nvPr/>
        </p:nvSpPr>
        <p:spPr bwMode="auto">
          <a:xfrm>
            <a:off x="2286000" y="2030016"/>
            <a:ext cx="52900" cy="203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altLang="zh-CN" sz="1651">
                <a:solidFill>
                  <a:srgbClr val="000000"/>
                </a:solidFill>
                <a:ea typeface="楷体_GB2312"/>
                <a:cs typeface="楷体_GB2312"/>
              </a:rPr>
              <a:t> </a:t>
            </a:r>
            <a:endParaRPr lang="en-US" altLang="zh-CN" sz="1351">
              <a:ea typeface="楷体_GB2312"/>
              <a:cs typeface="楷体_GB2312"/>
            </a:endParaRPr>
          </a:p>
        </p:txBody>
      </p:sp>
      <p:sp>
        <p:nvSpPr>
          <p:cNvPr id="11270" name="Rectangle 5"/>
          <p:cNvSpPr>
            <a:spLocks noChangeArrowheads="1"/>
          </p:cNvSpPr>
          <p:nvPr/>
        </p:nvSpPr>
        <p:spPr bwMode="auto">
          <a:xfrm>
            <a:off x="3989785" y="4433887"/>
            <a:ext cx="700088" cy="303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35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71" name="Rectangle 6"/>
          <p:cNvSpPr>
            <a:spLocks noChangeArrowheads="1"/>
          </p:cNvSpPr>
          <p:nvPr/>
        </p:nvSpPr>
        <p:spPr bwMode="auto">
          <a:xfrm>
            <a:off x="4514851" y="4492229"/>
            <a:ext cx="43282" cy="166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altLang="zh-CN" sz="1351">
                <a:solidFill>
                  <a:srgbClr val="FFFF99"/>
                </a:solidFill>
                <a:ea typeface="楷体_GB2312"/>
                <a:cs typeface="楷体_GB2312"/>
              </a:rPr>
              <a:t> </a:t>
            </a:r>
            <a:endParaRPr lang="en-US" altLang="zh-CN" sz="1351">
              <a:ea typeface="楷体_GB2312"/>
              <a:cs typeface="楷体_GB2312"/>
            </a:endParaRPr>
          </a:p>
        </p:txBody>
      </p:sp>
      <p:sp>
        <p:nvSpPr>
          <p:cNvPr id="11272" name="Rectangle 7"/>
          <p:cNvSpPr>
            <a:spLocks noChangeArrowheads="1"/>
          </p:cNvSpPr>
          <p:nvPr/>
        </p:nvSpPr>
        <p:spPr bwMode="auto">
          <a:xfrm>
            <a:off x="3989786" y="4772025"/>
            <a:ext cx="52900" cy="203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altLang="zh-CN" sz="1651">
                <a:solidFill>
                  <a:srgbClr val="000000"/>
                </a:solidFill>
                <a:ea typeface="楷体_GB2312"/>
                <a:cs typeface="楷体_GB2312"/>
              </a:rPr>
              <a:t> </a:t>
            </a:r>
            <a:endParaRPr lang="en-US" altLang="zh-CN" sz="1351">
              <a:ea typeface="楷体_GB2312"/>
              <a:cs typeface="楷体_GB2312"/>
            </a:endParaRPr>
          </a:p>
        </p:txBody>
      </p:sp>
      <p:sp>
        <p:nvSpPr>
          <p:cNvPr id="11273" name="Rectangle 8"/>
          <p:cNvSpPr>
            <a:spLocks noChangeArrowheads="1"/>
          </p:cNvSpPr>
          <p:nvPr/>
        </p:nvSpPr>
        <p:spPr bwMode="auto">
          <a:xfrm>
            <a:off x="2740819" y="2975373"/>
            <a:ext cx="711995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35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74" name="Rectangle 9"/>
          <p:cNvSpPr>
            <a:spLocks noChangeArrowheads="1"/>
          </p:cNvSpPr>
          <p:nvPr/>
        </p:nvSpPr>
        <p:spPr bwMode="auto">
          <a:xfrm>
            <a:off x="3090863" y="3021807"/>
            <a:ext cx="43282" cy="166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altLang="zh-CN" sz="1351">
                <a:solidFill>
                  <a:srgbClr val="FFFF99"/>
                </a:solidFill>
                <a:ea typeface="楷体_GB2312"/>
                <a:cs typeface="楷体_GB2312"/>
              </a:rPr>
              <a:t> </a:t>
            </a:r>
            <a:endParaRPr lang="en-US" altLang="zh-CN" sz="1351">
              <a:ea typeface="楷体_GB2312"/>
              <a:cs typeface="楷体_GB2312"/>
            </a:endParaRPr>
          </a:p>
        </p:txBody>
      </p:sp>
      <p:sp>
        <p:nvSpPr>
          <p:cNvPr id="11275" name="Rectangle 10"/>
          <p:cNvSpPr>
            <a:spLocks noChangeArrowheads="1"/>
          </p:cNvSpPr>
          <p:nvPr/>
        </p:nvSpPr>
        <p:spPr bwMode="auto">
          <a:xfrm>
            <a:off x="3652837" y="3070624"/>
            <a:ext cx="700088" cy="350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35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76" name="Rectangle 11"/>
          <p:cNvSpPr>
            <a:spLocks noChangeArrowheads="1"/>
          </p:cNvSpPr>
          <p:nvPr/>
        </p:nvSpPr>
        <p:spPr bwMode="auto">
          <a:xfrm>
            <a:off x="3662363" y="3419476"/>
            <a:ext cx="52900" cy="203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altLang="zh-CN" sz="1651">
                <a:solidFill>
                  <a:srgbClr val="000000"/>
                </a:solidFill>
                <a:ea typeface="楷体_GB2312"/>
                <a:cs typeface="楷体_GB2312"/>
              </a:rPr>
              <a:t> </a:t>
            </a:r>
            <a:endParaRPr lang="en-US" altLang="zh-CN" sz="1351">
              <a:ea typeface="楷体_GB2312"/>
              <a:cs typeface="楷体_GB2312"/>
            </a:endParaRPr>
          </a:p>
        </p:txBody>
      </p:sp>
      <p:sp>
        <p:nvSpPr>
          <p:cNvPr id="11277" name="Rectangle 12"/>
          <p:cNvSpPr>
            <a:spLocks noChangeArrowheads="1"/>
          </p:cNvSpPr>
          <p:nvPr/>
        </p:nvSpPr>
        <p:spPr bwMode="auto">
          <a:xfrm>
            <a:off x="3662363" y="2566989"/>
            <a:ext cx="700088" cy="350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35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78" name="Rectangle 13"/>
          <p:cNvSpPr>
            <a:spLocks noChangeArrowheads="1"/>
          </p:cNvSpPr>
          <p:nvPr/>
        </p:nvSpPr>
        <p:spPr bwMode="auto">
          <a:xfrm>
            <a:off x="4012407" y="2625329"/>
            <a:ext cx="43282" cy="166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altLang="zh-CN" sz="1351">
                <a:solidFill>
                  <a:srgbClr val="FFFF99"/>
                </a:solidFill>
                <a:ea typeface="楷体_GB2312"/>
                <a:cs typeface="楷体_GB2312"/>
              </a:rPr>
              <a:t> </a:t>
            </a:r>
            <a:endParaRPr lang="en-US" altLang="zh-CN" sz="1351">
              <a:ea typeface="楷体_GB2312"/>
              <a:cs typeface="楷体_GB2312"/>
            </a:endParaRPr>
          </a:p>
        </p:txBody>
      </p:sp>
      <p:sp>
        <p:nvSpPr>
          <p:cNvPr id="11279" name="Rectangle 14"/>
          <p:cNvSpPr>
            <a:spLocks noChangeArrowheads="1"/>
          </p:cNvSpPr>
          <p:nvPr/>
        </p:nvSpPr>
        <p:spPr bwMode="auto">
          <a:xfrm>
            <a:off x="3662363" y="2905125"/>
            <a:ext cx="52900" cy="203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altLang="zh-CN" sz="1651">
                <a:solidFill>
                  <a:srgbClr val="000000"/>
                </a:solidFill>
                <a:ea typeface="楷体_GB2312"/>
                <a:cs typeface="楷体_GB2312"/>
              </a:rPr>
              <a:t> </a:t>
            </a:r>
            <a:endParaRPr lang="en-US" altLang="zh-CN" sz="1351">
              <a:ea typeface="楷体_GB2312"/>
              <a:cs typeface="楷体_GB2312"/>
            </a:endParaRPr>
          </a:p>
        </p:txBody>
      </p:sp>
      <p:sp>
        <p:nvSpPr>
          <p:cNvPr id="11280" name="Rectangle 16"/>
          <p:cNvSpPr>
            <a:spLocks noChangeArrowheads="1"/>
          </p:cNvSpPr>
          <p:nvPr/>
        </p:nvSpPr>
        <p:spPr bwMode="auto">
          <a:xfrm>
            <a:off x="4654153" y="2019299"/>
            <a:ext cx="711995" cy="338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35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81" name="Rectangle 17"/>
          <p:cNvSpPr>
            <a:spLocks noChangeArrowheads="1"/>
          </p:cNvSpPr>
          <p:nvPr/>
        </p:nvSpPr>
        <p:spPr bwMode="auto">
          <a:xfrm>
            <a:off x="5179219" y="2077642"/>
            <a:ext cx="43282" cy="166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altLang="zh-CN" sz="1351">
                <a:solidFill>
                  <a:srgbClr val="FFFF99"/>
                </a:solidFill>
                <a:ea typeface="楷体_GB2312"/>
                <a:cs typeface="楷体_GB2312"/>
              </a:rPr>
              <a:t> </a:t>
            </a:r>
            <a:endParaRPr lang="en-US" altLang="zh-CN" sz="1351">
              <a:ea typeface="楷体_GB2312"/>
              <a:cs typeface="楷体_GB2312"/>
            </a:endParaRPr>
          </a:p>
        </p:txBody>
      </p:sp>
      <p:sp>
        <p:nvSpPr>
          <p:cNvPr id="11282" name="Rectangle 18"/>
          <p:cNvSpPr>
            <a:spLocks noChangeArrowheads="1"/>
          </p:cNvSpPr>
          <p:nvPr/>
        </p:nvSpPr>
        <p:spPr bwMode="auto">
          <a:xfrm>
            <a:off x="4654155" y="2357439"/>
            <a:ext cx="52900" cy="203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altLang="zh-CN" sz="1651">
                <a:solidFill>
                  <a:srgbClr val="000000"/>
                </a:solidFill>
                <a:ea typeface="楷体_GB2312"/>
                <a:cs typeface="楷体_GB2312"/>
              </a:rPr>
              <a:t> </a:t>
            </a:r>
            <a:endParaRPr lang="en-US" altLang="zh-CN" sz="1351">
              <a:ea typeface="楷体_GB2312"/>
              <a:cs typeface="楷体_GB2312"/>
            </a:endParaRPr>
          </a:p>
        </p:txBody>
      </p:sp>
      <p:sp>
        <p:nvSpPr>
          <p:cNvPr id="11283" name="Rectangle 19"/>
          <p:cNvSpPr>
            <a:spLocks noChangeArrowheads="1"/>
          </p:cNvSpPr>
          <p:nvPr/>
        </p:nvSpPr>
        <p:spPr bwMode="auto">
          <a:xfrm>
            <a:off x="5985272" y="2788444"/>
            <a:ext cx="52900" cy="203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altLang="zh-CN" sz="1651">
                <a:solidFill>
                  <a:srgbClr val="FFFF99"/>
                </a:solidFill>
                <a:ea typeface="楷体_GB2312"/>
                <a:cs typeface="楷体_GB2312"/>
              </a:rPr>
              <a:t> </a:t>
            </a:r>
            <a:endParaRPr lang="en-US" altLang="zh-CN" sz="1351">
              <a:ea typeface="楷体_GB2312"/>
              <a:cs typeface="楷体_GB2312"/>
            </a:endParaRPr>
          </a:p>
        </p:txBody>
      </p:sp>
      <p:sp>
        <p:nvSpPr>
          <p:cNvPr id="11284" name="Line 20"/>
          <p:cNvSpPr>
            <a:spLocks noChangeShapeType="1"/>
          </p:cNvSpPr>
          <p:nvPr/>
        </p:nvSpPr>
        <p:spPr bwMode="auto">
          <a:xfrm>
            <a:off x="3486151" y="2908697"/>
            <a:ext cx="800100" cy="0"/>
          </a:xfrm>
          <a:prstGeom prst="line">
            <a:avLst/>
          </a:prstGeom>
          <a:noFill/>
          <a:ln w="76200">
            <a:solidFill>
              <a:srgbClr val="33CC33"/>
            </a:solidFill>
            <a:round/>
            <a:headEnd/>
            <a:tailEnd type="triangle" w="med" len="med"/>
          </a:ln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CC33"/>
            </a:extrusionClr>
            <a:contourClr>
              <a:srgbClr val="33CC33"/>
            </a:contourClr>
          </a:sp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  <a:flatTx/>
          </a:bodyPr>
          <a:lstStyle/>
          <a:p>
            <a:endParaRPr lang="zh-CN" altLang="en-US"/>
          </a:p>
        </p:txBody>
      </p:sp>
      <p:sp>
        <p:nvSpPr>
          <p:cNvPr id="11285" name="Rectangle 21"/>
          <p:cNvSpPr>
            <a:spLocks noChangeArrowheads="1"/>
          </p:cNvSpPr>
          <p:nvPr/>
        </p:nvSpPr>
        <p:spPr bwMode="auto">
          <a:xfrm>
            <a:off x="2412207" y="2920604"/>
            <a:ext cx="914400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zh-CN" altLang="en-US" sz="240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环  境</a:t>
            </a:r>
          </a:p>
        </p:txBody>
      </p:sp>
      <p:sp>
        <p:nvSpPr>
          <p:cNvPr id="11286" name="Oval 22"/>
          <p:cNvSpPr>
            <a:spLocks noChangeArrowheads="1"/>
          </p:cNvSpPr>
          <p:nvPr/>
        </p:nvSpPr>
        <p:spPr bwMode="auto">
          <a:xfrm>
            <a:off x="4432698" y="2519364"/>
            <a:ext cx="2018109" cy="1132285"/>
          </a:xfrm>
          <a:prstGeom prst="ellipse">
            <a:avLst/>
          </a:prstGeom>
          <a:gradFill rotWithShape="0">
            <a:gsLst>
              <a:gs pos="0">
                <a:srgbClr val="FF99CC"/>
              </a:gs>
              <a:gs pos="100000">
                <a:srgbClr val="76475E"/>
              </a:gs>
            </a:gsLst>
            <a:path path="rect">
              <a:fillToRect r="100000" b="100000"/>
            </a:path>
          </a:gradFill>
          <a:ln w="9525">
            <a:round/>
            <a:headEnd/>
            <a:tailEnd/>
          </a:ln>
          <a:scene3d>
            <a:camera prst="legacyObliqueTopRight"/>
            <a:lightRig rig="legacyFlat3" dir="b"/>
          </a:scene3d>
          <a:sp3d extrusionH="492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</p:spPr>
        <p:txBody>
          <a:bodyPr>
            <a:flatTx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35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87" name="Freeform 23"/>
          <p:cNvSpPr>
            <a:spLocks/>
          </p:cNvSpPr>
          <p:nvPr/>
        </p:nvSpPr>
        <p:spPr bwMode="auto">
          <a:xfrm>
            <a:off x="6054330" y="3874295"/>
            <a:ext cx="222647" cy="163116"/>
          </a:xfrm>
          <a:custGeom>
            <a:avLst/>
            <a:gdLst>
              <a:gd name="T0" fmla="*/ 2147483646 w 187"/>
              <a:gd name="T1" fmla="*/ 2147483646 h 137"/>
              <a:gd name="T2" fmla="*/ 2147483646 w 187"/>
              <a:gd name="T3" fmla="*/ 2147483646 h 137"/>
              <a:gd name="T4" fmla="*/ 2147483646 w 187"/>
              <a:gd name="T5" fmla="*/ 2147483646 h 137"/>
              <a:gd name="T6" fmla="*/ 0 w 187"/>
              <a:gd name="T7" fmla="*/ 2147483646 h 137"/>
              <a:gd name="T8" fmla="*/ 0 w 187"/>
              <a:gd name="T9" fmla="*/ 2147483646 h 137"/>
              <a:gd name="T10" fmla="*/ 2147483646 w 187"/>
              <a:gd name="T11" fmla="*/ 2147483646 h 137"/>
              <a:gd name="T12" fmla="*/ 2147483646 w 187"/>
              <a:gd name="T13" fmla="*/ 2147483646 h 137"/>
              <a:gd name="T14" fmla="*/ 2147483646 w 187"/>
              <a:gd name="T15" fmla="*/ 2147483646 h 137"/>
              <a:gd name="T16" fmla="*/ 2147483646 w 187"/>
              <a:gd name="T17" fmla="*/ 2147483646 h 137"/>
              <a:gd name="T18" fmla="*/ 2147483646 w 187"/>
              <a:gd name="T19" fmla="*/ 2147483646 h 137"/>
              <a:gd name="T20" fmla="*/ 2147483646 w 187"/>
              <a:gd name="T21" fmla="*/ 2147483646 h 137"/>
              <a:gd name="T22" fmla="*/ 2147483646 w 187"/>
              <a:gd name="T23" fmla="*/ 2147483646 h 137"/>
              <a:gd name="T24" fmla="*/ 2147483646 w 187"/>
              <a:gd name="T25" fmla="*/ 0 h 137"/>
              <a:gd name="T26" fmla="*/ 2147483646 w 187"/>
              <a:gd name="T27" fmla="*/ 0 h 137"/>
              <a:gd name="T28" fmla="*/ 2147483646 w 187"/>
              <a:gd name="T29" fmla="*/ 2147483646 h 137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87" h="137">
                <a:moveTo>
                  <a:pt x="69" y="19"/>
                </a:moveTo>
                <a:lnTo>
                  <a:pt x="40" y="49"/>
                </a:lnTo>
                <a:lnTo>
                  <a:pt x="10" y="68"/>
                </a:lnTo>
                <a:lnTo>
                  <a:pt x="0" y="98"/>
                </a:lnTo>
                <a:lnTo>
                  <a:pt x="0" y="117"/>
                </a:lnTo>
                <a:lnTo>
                  <a:pt x="20" y="137"/>
                </a:lnTo>
                <a:lnTo>
                  <a:pt x="49" y="137"/>
                </a:lnTo>
                <a:lnTo>
                  <a:pt x="118" y="117"/>
                </a:lnTo>
                <a:lnTo>
                  <a:pt x="147" y="88"/>
                </a:lnTo>
                <a:lnTo>
                  <a:pt x="177" y="68"/>
                </a:lnTo>
                <a:lnTo>
                  <a:pt x="187" y="39"/>
                </a:lnTo>
                <a:lnTo>
                  <a:pt x="187" y="19"/>
                </a:lnTo>
                <a:lnTo>
                  <a:pt x="167" y="0"/>
                </a:lnTo>
                <a:lnTo>
                  <a:pt x="138" y="0"/>
                </a:lnTo>
                <a:lnTo>
                  <a:pt x="69" y="19"/>
                </a:lnTo>
                <a:close/>
              </a:path>
            </a:pathLst>
          </a:custGeom>
          <a:solidFill>
            <a:srgbClr val="FF9966"/>
          </a:solidFill>
          <a:ln w="38100">
            <a:solidFill>
              <a:srgbClr val="FFFFFF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88" name="Freeform 24"/>
          <p:cNvSpPr>
            <a:spLocks/>
          </p:cNvSpPr>
          <p:nvPr/>
        </p:nvSpPr>
        <p:spPr bwMode="auto">
          <a:xfrm>
            <a:off x="5961462" y="3804048"/>
            <a:ext cx="326231" cy="128588"/>
          </a:xfrm>
          <a:custGeom>
            <a:avLst/>
            <a:gdLst>
              <a:gd name="T0" fmla="*/ 2147483646 w 274"/>
              <a:gd name="T1" fmla="*/ 0 h 108"/>
              <a:gd name="T2" fmla="*/ 2147483646 w 274"/>
              <a:gd name="T3" fmla="*/ 0 h 108"/>
              <a:gd name="T4" fmla="*/ 2147483646 w 274"/>
              <a:gd name="T5" fmla="*/ 0 h 108"/>
              <a:gd name="T6" fmla="*/ 2147483646 w 274"/>
              <a:gd name="T7" fmla="*/ 2147483646 h 108"/>
              <a:gd name="T8" fmla="*/ 0 w 274"/>
              <a:gd name="T9" fmla="*/ 2147483646 h 108"/>
              <a:gd name="T10" fmla="*/ 2147483646 w 274"/>
              <a:gd name="T11" fmla="*/ 2147483646 h 108"/>
              <a:gd name="T12" fmla="*/ 2147483646 w 274"/>
              <a:gd name="T13" fmla="*/ 2147483646 h 108"/>
              <a:gd name="T14" fmla="*/ 2147483646 w 274"/>
              <a:gd name="T15" fmla="*/ 2147483646 h 108"/>
              <a:gd name="T16" fmla="*/ 2147483646 w 274"/>
              <a:gd name="T17" fmla="*/ 2147483646 h 108"/>
              <a:gd name="T18" fmla="*/ 2147483646 w 274"/>
              <a:gd name="T19" fmla="*/ 2147483646 h 108"/>
              <a:gd name="T20" fmla="*/ 2147483646 w 274"/>
              <a:gd name="T21" fmla="*/ 2147483646 h 108"/>
              <a:gd name="T22" fmla="*/ 2147483646 w 274"/>
              <a:gd name="T23" fmla="*/ 2147483646 h 108"/>
              <a:gd name="T24" fmla="*/ 2147483646 w 274"/>
              <a:gd name="T25" fmla="*/ 2147483646 h 108"/>
              <a:gd name="T26" fmla="*/ 2147483646 w 274"/>
              <a:gd name="T27" fmla="*/ 2147483646 h 108"/>
              <a:gd name="T28" fmla="*/ 2147483646 w 274"/>
              <a:gd name="T29" fmla="*/ 2147483646 h 108"/>
              <a:gd name="T30" fmla="*/ 2147483646 w 274"/>
              <a:gd name="T31" fmla="*/ 2147483646 h 108"/>
              <a:gd name="T32" fmla="*/ 2147483646 w 274"/>
              <a:gd name="T33" fmla="*/ 0 h 1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74" h="108">
                <a:moveTo>
                  <a:pt x="147" y="0"/>
                </a:moveTo>
                <a:lnTo>
                  <a:pt x="88" y="0"/>
                </a:lnTo>
                <a:lnTo>
                  <a:pt x="49" y="0"/>
                </a:lnTo>
                <a:lnTo>
                  <a:pt x="20" y="10"/>
                </a:lnTo>
                <a:lnTo>
                  <a:pt x="0" y="29"/>
                </a:lnTo>
                <a:lnTo>
                  <a:pt x="10" y="49"/>
                </a:lnTo>
                <a:lnTo>
                  <a:pt x="39" y="69"/>
                </a:lnTo>
                <a:lnTo>
                  <a:pt x="78" y="88"/>
                </a:lnTo>
                <a:lnTo>
                  <a:pt x="127" y="98"/>
                </a:lnTo>
                <a:lnTo>
                  <a:pt x="186" y="108"/>
                </a:lnTo>
                <a:lnTo>
                  <a:pt x="225" y="108"/>
                </a:lnTo>
                <a:lnTo>
                  <a:pt x="255" y="98"/>
                </a:lnTo>
                <a:lnTo>
                  <a:pt x="274" y="78"/>
                </a:lnTo>
                <a:lnTo>
                  <a:pt x="265" y="59"/>
                </a:lnTo>
                <a:lnTo>
                  <a:pt x="245" y="39"/>
                </a:lnTo>
                <a:lnTo>
                  <a:pt x="196" y="20"/>
                </a:lnTo>
                <a:lnTo>
                  <a:pt x="147" y="0"/>
                </a:lnTo>
                <a:close/>
              </a:path>
            </a:pathLst>
          </a:custGeom>
          <a:solidFill>
            <a:srgbClr val="FF9966"/>
          </a:solidFill>
          <a:ln w="38100">
            <a:solidFill>
              <a:srgbClr val="FFFFFF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89" name="Freeform 25"/>
          <p:cNvSpPr>
            <a:spLocks/>
          </p:cNvSpPr>
          <p:nvPr/>
        </p:nvSpPr>
        <p:spPr bwMode="auto">
          <a:xfrm>
            <a:off x="5693569" y="3477817"/>
            <a:ext cx="372667" cy="384572"/>
          </a:xfrm>
          <a:custGeom>
            <a:avLst/>
            <a:gdLst>
              <a:gd name="T0" fmla="*/ 2147483646 w 313"/>
              <a:gd name="T1" fmla="*/ 0 h 323"/>
              <a:gd name="T2" fmla="*/ 0 w 313"/>
              <a:gd name="T3" fmla="*/ 2147483646 h 323"/>
              <a:gd name="T4" fmla="*/ 2147483646 w 313"/>
              <a:gd name="T5" fmla="*/ 2147483646 h 323"/>
              <a:gd name="T6" fmla="*/ 2147483646 w 313"/>
              <a:gd name="T7" fmla="*/ 2147483646 h 323"/>
              <a:gd name="T8" fmla="*/ 2147483646 w 313"/>
              <a:gd name="T9" fmla="*/ 2147483646 h 323"/>
              <a:gd name="T10" fmla="*/ 2147483646 w 313"/>
              <a:gd name="T11" fmla="*/ 2147483646 h 323"/>
              <a:gd name="T12" fmla="*/ 2147483646 w 313"/>
              <a:gd name="T13" fmla="*/ 2147483646 h 323"/>
              <a:gd name="T14" fmla="*/ 2147483646 w 313"/>
              <a:gd name="T15" fmla="*/ 2147483646 h 323"/>
              <a:gd name="T16" fmla="*/ 2147483646 w 313"/>
              <a:gd name="T17" fmla="*/ 2147483646 h 323"/>
              <a:gd name="T18" fmla="*/ 2147483646 w 313"/>
              <a:gd name="T19" fmla="*/ 2147483646 h 323"/>
              <a:gd name="T20" fmla="*/ 2147483646 w 313"/>
              <a:gd name="T21" fmla="*/ 2147483646 h 323"/>
              <a:gd name="T22" fmla="*/ 2147483646 w 313"/>
              <a:gd name="T23" fmla="*/ 2147483646 h 323"/>
              <a:gd name="T24" fmla="*/ 2147483646 w 313"/>
              <a:gd name="T25" fmla="*/ 2147483646 h 323"/>
              <a:gd name="T26" fmla="*/ 2147483646 w 313"/>
              <a:gd name="T27" fmla="*/ 2147483646 h 323"/>
              <a:gd name="T28" fmla="*/ 2147483646 w 313"/>
              <a:gd name="T29" fmla="*/ 2147483646 h 323"/>
              <a:gd name="T30" fmla="*/ 2147483646 w 313"/>
              <a:gd name="T31" fmla="*/ 0 h 323"/>
              <a:gd name="T32" fmla="*/ 2147483646 w 313"/>
              <a:gd name="T33" fmla="*/ 0 h 323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313" h="323">
                <a:moveTo>
                  <a:pt x="9" y="0"/>
                </a:moveTo>
                <a:lnTo>
                  <a:pt x="0" y="29"/>
                </a:lnTo>
                <a:lnTo>
                  <a:pt x="19" y="78"/>
                </a:lnTo>
                <a:lnTo>
                  <a:pt x="58" y="137"/>
                </a:lnTo>
                <a:lnTo>
                  <a:pt x="107" y="205"/>
                </a:lnTo>
                <a:lnTo>
                  <a:pt x="166" y="264"/>
                </a:lnTo>
                <a:lnTo>
                  <a:pt x="225" y="303"/>
                </a:lnTo>
                <a:lnTo>
                  <a:pt x="274" y="323"/>
                </a:lnTo>
                <a:lnTo>
                  <a:pt x="303" y="323"/>
                </a:lnTo>
                <a:lnTo>
                  <a:pt x="313" y="294"/>
                </a:lnTo>
                <a:lnTo>
                  <a:pt x="294" y="245"/>
                </a:lnTo>
                <a:lnTo>
                  <a:pt x="254" y="186"/>
                </a:lnTo>
                <a:lnTo>
                  <a:pt x="205" y="117"/>
                </a:lnTo>
                <a:lnTo>
                  <a:pt x="147" y="58"/>
                </a:lnTo>
                <a:lnTo>
                  <a:pt x="88" y="19"/>
                </a:lnTo>
                <a:lnTo>
                  <a:pt x="39" y="0"/>
                </a:lnTo>
                <a:lnTo>
                  <a:pt x="9" y="0"/>
                </a:lnTo>
                <a:close/>
              </a:path>
            </a:pathLst>
          </a:custGeom>
          <a:solidFill>
            <a:srgbClr val="FF9966"/>
          </a:solidFill>
          <a:ln w="38100">
            <a:solidFill>
              <a:srgbClr val="FFFFFF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90" name="Freeform 26"/>
          <p:cNvSpPr>
            <a:spLocks/>
          </p:cNvSpPr>
          <p:nvPr/>
        </p:nvSpPr>
        <p:spPr bwMode="auto">
          <a:xfrm>
            <a:off x="4800602" y="2852738"/>
            <a:ext cx="279797" cy="58341"/>
          </a:xfrm>
          <a:custGeom>
            <a:avLst/>
            <a:gdLst>
              <a:gd name="T0" fmla="*/ 0 w 235"/>
              <a:gd name="T1" fmla="*/ 2147483646 h 49"/>
              <a:gd name="T2" fmla="*/ 2147483646 w 235"/>
              <a:gd name="T3" fmla="*/ 2147483646 h 49"/>
              <a:gd name="T4" fmla="*/ 2147483646 w 235"/>
              <a:gd name="T5" fmla="*/ 0 h 49"/>
              <a:gd name="T6" fmla="*/ 2147483646 w 235"/>
              <a:gd name="T7" fmla="*/ 2147483646 h 49"/>
              <a:gd name="T8" fmla="*/ 2147483646 w 235"/>
              <a:gd name="T9" fmla="*/ 2147483646 h 49"/>
              <a:gd name="T10" fmla="*/ 2147483646 w 235"/>
              <a:gd name="T11" fmla="*/ 2147483646 h 49"/>
              <a:gd name="T12" fmla="*/ 2147483646 w 235"/>
              <a:gd name="T13" fmla="*/ 2147483646 h 4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35" h="49">
                <a:moveTo>
                  <a:pt x="0" y="49"/>
                </a:moveTo>
                <a:lnTo>
                  <a:pt x="58" y="10"/>
                </a:lnTo>
                <a:lnTo>
                  <a:pt x="117" y="0"/>
                </a:lnTo>
                <a:lnTo>
                  <a:pt x="147" y="10"/>
                </a:lnTo>
                <a:lnTo>
                  <a:pt x="186" y="29"/>
                </a:lnTo>
                <a:lnTo>
                  <a:pt x="215" y="39"/>
                </a:lnTo>
                <a:lnTo>
                  <a:pt x="235" y="49"/>
                </a:lnTo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91" name="Oval 27"/>
          <p:cNvSpPr>
            <a:spLocks noChangeArrowheads="1"/>
          </p:cNvSpPr>
          <p:nvPr/>
        </p:nvSpPr>
        <p:spPr bwMode="auto">
          <a:xfrm>
            <a:off x="5273279" y="3955256"/>
            <a:ext cx="209551" cy="105967"/>
          </a:xfrm>
          <a:prstGeom prst="ellipse">
            <a:avLst/>
          </a:prstGeom>
          <a:solidFill>
            <a:srgbClr val="FF9966"/>
          </a:solidFill>
          <a:ln w="38100">
            <a:solidFill>
              <a:srgbClr val="FFFFFF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35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92" name="Freeform 28"/>
          <p:cNvSpPr>
            <a:spLocks/>
          </p:cNvSpPr>
          <p:nvPr/>
        </p:nvSpPr>
        <p:spPr bwMode="auto">
          <a:xfrm>
            <a:off x="5214939" y="3792141"/>
            <a:ext cx="279797" cy="198835"/>
          </a:xfrm>
          <a:custGeom>
            <a:avLst/>
            <a:gdLst>
              <a:gd name="T0" fmla="*/ 2147483646 w 235"/>
              <a:gd name="T1" fmla="*/ 2147483646 h 167"/>
              <a:gd name="T2" fmla="*/ 2147483646 w 235"/>
              <a:gd name="T3" fmla="*/ 2147483646 h 167"/>
              <a:gd name="T4" fmla="*/ 2147483646 w 235"/>
              <a:gd name="T5" fmla="*/ 0 h 167"/>
              <a:gd name="T6" fmla="*/ 2147483646 w 235"/>
              <a:gd name="T7" fmla="*/ 2147483646 h 167"/>
              <a:gd name="T8" fmla="*/ 0 w 235"/>
              <a:gd name="T9" fmla="*/ 2147483646 h 167"/>
              <a:gd name="T10" fmla="*/ 0 w 235"/>
              <a:gd name="T11" fmla="*/ 2147483646 h 167"/>
              <a:gd name="T12" fmla="*/ 2147483646 w 235"/>
              <a:gd name="T13" fmla="*/ 2147483646 h 167"/>
              <a:gd name="T14" fmla="*/ 2147483646 w 235"/>
              <a:gd name="T15" fmla="*/ 2147483646 h 167"/>
              <a:gd name="T16" fmla="*/ 2147483646 w 235"/>
              <a:gd name="T17" fmla="*/ 2147483646 h 167"/>
              <a:gd name="T18" fmla="*/ 2147483646 w 235"/>
              <a:gd name="T19" fmla="*/ 2147483646 h 167"/>
              <a:gd name="T20" fmla="*/ 2147483646 w 235"/>
              <a:gd name="T21" fmla="*/ 2147483646 h 167"/>
              <a:gd name="T22" fmla="*/ 2147483646 w 235"/>
              <a:gd name="T23" fmla="*/ 2147483646 h 167"/>
              <a:gd name="T24" fmla="*/ 2147483646 w 235"/>
              <a:gd name="T25" fmla="*/ 2147483646 h 167"/>
              <a:gd name="T26" fmla="*/ 2147483646 w 235"/>
              <a:gd name="T27" fmla="*/ 2147483646 h 167"/>
              <a:gd name="T28" fmla="*/ 2147483646 w 235"/>
              <a:gd name="T29" fmla="*/ 2147483646 h 167"/>
              <a:gd name="T30" fmla="*/ 2147483646 w 235"/>
              <a:gd name="T31" fmla="*/ 2147483646 h 167"/>
              <a:gd name="T32" fmla="*/ 2147483646 w 235"/>
              <a:gd name="T33" fmla="*/ 2147483646 h 167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35" h="167">
                <a:moveTo>
                  <a:pt x="137" y="39"/>
                </a:moveTo>
                <a:lnTo>
                  <a:pt x="88" y="20"/>
                </a:lnTo>
                <a:lnTo>
                  <a:pt x="49" y="0"/>
                </a:lnTo>
                <a:lnTo>
                  <a:pt x="19" y="10"/>
                </a:lnTo>
                <a:lnTo>
                  <a:pt x="0" y="20"/>
                </a:lnTo>
                <a:lnTo>
                  <a:pt x="0" y="39"/>
                </a:lnTo>
                <a:lnTo>
                  <a:pt x="10" y="69"/>
                </a:lnTo>
                <a:lnTo>
                  <a:pt x="39" y="98"/>
                </a:lnTo>
                <a:lnTo>
                  <a:pt x="88" y="128"/>
                </a:lnTo>
                <a:lnTo>
                  <a:pt x="137" y="157"/>
                </a:lnTo>
                <a:lnTo>
                  <a:pt x="176" y="167"/>
                </a:lnTo>
                <a:lnTo>
                  <a:pt x="215" y="167"/>
                </a:lnTo>
                <a:lnTo>
                  <a:pt x="235" y="157"/>
                </a:lnTo>
                <a:lnTo>
                  <a:pt x="235" y="137"/>
                </a:lnTo>
                <a:lnTo>
                  <a:pt x="215" y="108"/>
                </a:lnTo>
                <a:lnTo>
                  <a:pt x="186" y="69"/>
                </a:lnTo>
                <a:lnTo>
                  <a:pt x="137" y="39"/>
                </a:lnTo>
                <a:close/>
              </a:path>
            </a:pathLst>
          </a:custGeom>
          <a:solidFill>
            <a:srgbClr val="FF9966"/>
          </a:solidFill>
          <a:ln w="38100">
            <a:solidFill>
              <a:srgbClr val="FFFFFF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93" name="Freeform 29"/>
          <p:cNvSpPr>
            <a:spLocks/>
          </p:cNvSpPr>
          <p:nvPr/>
        </p:nvSpPr>
        <p:spPr bwMode="auto">
          <a:xfrm>
            <a:off x="5179221" y="3477818"/>
            <a:ext cx="222647" cy="442913"/>
          </a:xfrm>
          <a:custGeom>
            <a:avLst/>
            <a:gdLst>
              <a:gd name="T0" fmla="*/ 2147483646 w 187"/>
              <a:gd name="T1" fmla="*/ 0 h 372"/>
              <a:gd name="T2" fmla="*/ 2147483646 w 187"/>
              <a:gd name="T3" fmla="*/ 2147483646 h 372"/>
              <a:gd name="T4" fmla="*/ 2147483646 w 187"/>
              <a:gd name="T5" fmla="*/ 2147483646 h 372"/>
              <a:gd name="T6" fmla="*/ 2147483646 w 187"/>
              <a:gd name="T7" fmla="*/ 2147483646 h 372"/>
              <a:gd name="T8" fmla="*/ 2147483646 w 187"/>
              <a:gd name="T9" fmla="*/ 2147483646 h 372"/>
              <a:gd name="T10" fmla="*/ 0 w 187"/>
              <a:gd name="T11" fmla="*/ 2147483646 h 372"/>
              <a:gd name="T12" fmla="*/ 0 w 187"/>
              <a:gd name="T13" fmla="*/ 2147483646 h 372"/>
              <a:gd name="T14" fmla="*/ 2147483646 w 187"/>
              <a:gd name="T15" fmla="*/ 2147483646 h 372"/>
              <a:gd name="T16" fmla="*/ 2147483646 w 187"/>
              <a:gd name="T17" fmla="*/ 2147483646 h 372"/>
              <a:gd name="T18" fmla="*/ 2147483646 w 187"/>
              <a:gd name="T19" fmla="*/ 2147483646 h 372"/>
              <a:gd name="T20" fmla="*/ 2147483646 w 187"/>
              <a:gd name="T21" fmla="*/ 2147483646 h 372"/>
              <a:gd name="T22" fmla="*/ 2147483646 w 187"/>
              <a:gd name="T23" fmla="*/ 2147483646 h 372"/>
              <a:gd name="T24" fmla="*/ 2147483646 w 187"/>
              <a:gd name="T25" fmla="*/ 2147483646 h 372"/>
              <a:gd name="T26" fmla="*/ 2147483646 w 187"/>
              <a:gd name="T27" fmla="*/ 2147483646 h 372"/>
              <a:gd name="T28" fmla="*/ 2147483646 w 187"/>
              <a:gd name="T29" fmla="*/ 2147483646 h 372"/>
              <a:gd name="T30" fmla="*/ 2147483646 w 187"/>
              <a:gd name="T31" fmla="*/ 2147483646 h 372"/>
              <a:gd name="T32" fmla="*/ 2147483646 w 187"/>
              <a:gd name="T33" fmla="*/ 0 h 37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187" h="372">
                <a:moveTo>
                  <a:pt x="147" y="0"/>
                </a:moveTo>
                <a:lnTo>
                  <a:pt x="108" y="9"/>
                </a:lnTo>
                <a:lnTo>
                  <a:pt x="69" y="39"/>
                </a:lnTo>
                <a:lnTo>
                  <a:pt x="40" y="98"/>
                </a:lnTo>
                <a:lnTo>
                  <a:pt x="10" y="166"/>
                </a:lnTo>
                <a:lnTo>
                  <a:pt x="0" y="235"/>
                </a:lnTo>
                <a:lnTo>
                  <a:pt x="0" y="303"/>
                </a:lnTo>
                <a:lnTo>
                  <a:pt x="10" y="343"/>
                </a:lnTo>
                <a:lnTo>
                  <a:pt x="40" y="372"/>
                </a:lnTo>
                <a:lnTo>
                  <a:pt x="79" y="362"/>
                </a:lnTo>
                <a:lnTo>
                  <a:pt x="118" y="333"/>
                </a:lnTo>
                <a:lnTo>
                  <a:pt x="147" y="274"/>
                </a:lnTo>
                <a:lnTo>
                  <a:pt x="177" y="205"/>
                </a:lnTo>
                <a:lnTo>
                  <a:pt x="187" y="137"/>
                </a:lnTo>
                <a:lnTo>
                  <a:pt x="187" y="78"/>
                </a:lnTo>
                <a:lnTo>
                  <a:pt x="177" y="29"/>
                </a:lnTo>
                <a:lnTo>
                  <a:pt x="147" y="0"/>
                </a:lnTo>
                <a:close/>
              </a:path>
            </a:pathLst>
          </a:custGeom>
          <a:solidFill>
            <a:srgbClr val="FF9966"/>
          </a:solidFill>
          <a:ln w="38100">
            <a:solidFill>
              <a:srgbClr val="FFFFFF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1294" name="Group 30"/>
          <p:cNvGrpSpPr>
            <a:grpSpLocks/>
          </p:cNvGrpSpPr>
          <p:nvPr/>
        </p:nvGrpSpPr>
        <p:grpSpPr bwMode="auto">
          <a:xfrm>
            <a:off x="4245770" y="3780236"/>
            <a:ext cx="560785" cy="210740"/>
            <a:chOff x="2606" y="2699"/>
            <a:chExt cx="471" cy="177"/>
          </a:xfrm>
        </p:grpSpPr>
        <p:sp>
          <p:nvSpPr>
            <p:cNvPr id="11311" name="Oval 31"/>
            <p:cNvSpPr>
              <a:spLocks noChangeArrowheads="1"/>
            </p:cNvSpPr>
            <p:nvPr/>
          </p:nvSpPr>
          <p:spPr bwMode="auto">
            <a:xfrm>
              <a:off x="2724" y="2739"/>
              <a:ext cx="353" cy="137"/>
            </a:xfrm>
            <a:prstGeom prst="ellipse">
              <a:avLst/>
            </a:prstGeom>
            <a:solidFill>
              <a:srgbClr val="FF9966"/>
            </a:solidFill>
            <a:ln w="38100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zh-CN" altLang="en-US" sz="1351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11312" name="Group 32"/>
            <p:cNvGrpSpPr>
              <a:grpSpLocks/>
            </p:cNvGrpSpPr>
            <p:nvPr/>
          </p:nvGrpSpPr>
          <p:grpSpPr bwMode="auto">
            <a:xfrm>
              <a:off x="2606" y="2699"/>
              <a:ext cx="157" cy="167"/>
              <a:chOff x="2606" y="2699"/>
              <a:chExt cx="157" cy="167"/>
            </a:xfrm>
          </p:grpSpPr>
          <p:sp>
            <p:nvSpPr>
              <p:cNvPr id="11313" name="Freeform 33"/>
              <p:cNvSpPr>
                <a:spLocks/>
              </p:cNvSpPr>
              <p:nvPr/>
            </p:nvSpPr>
            <p:spPr bwMode="auto">
              <a:xfrm>
                <a:off x="2655" y="2699"/>
                <a:ext cx="108" cy="79"/>
              </a:xfrm>
              <a:custGeom>
                <a:avLst/>
                <a:gdLst>
                  <a:gd name="T0" fmla="*/ 69 w 108"/>
                  <a:gd name="T1" fmla="*/ 20 h 79"/>
                  <a:gd name="T2" fmla="*/ 30 w 108"/>
                  <a:gd name="T3" fmla="*/ 0 h 79"/>
                  <a:gd name="T4" fmla="*/ 0 w 108"/>
                  <a:gd name="T5" fmla="*/ 10 h 79"/>
                  <a:gd name="T6" fmla="*/ 10 w 108"/>
                  <a:gd name="T7" fmla="*/ 30 h 79"/>
                  <a:gd name="T8" fmla="*/ 49 w 108"/>
                  <a:gd name="T9" fmla="*/ 59 h 79"/>
                  <a:gd name="T10" fmla="*/ 89 w 108"/>
                  <a:gd name="T11" fmla="*/ 79 h 79"/>
                  <a:gd name="T12" fmla="*/ 108 w 108"/>
                  <a:gd name="T13" fmla="*/ 79 h 79"/>
                  <a:gd name="T14" fmla="*/ 108 w 108"/>
                  <a:gd name="T15" fmla="*/ 69 h 79"/>
                  <a:gd name="T16" fmla="*/ 108 w 108"/>
                  <a:gd name="T17" fmla="*/ 59 h 79"/>
                  <a:gd name="T18" fmla="*/ 108 w 108"/>
                  <a:gd name="T19" fmla="*/ 49 h 79"/>
                  <a:gd name="T20" fmla="*/ 69 w 108"/>
                  <a:gd name="T21" fmla="*/ 20 h 7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8" h="79">
                    <a:moveTo>
                      <a:pt x="69" y="20"/>
                    </a:moveTo>
                    <a:lnTo>
                      <a:pt x="30" y="0"/>
                    </a:lnTo>
                    <a:lnTo>
                      <a:pt x="0" y="10"/>
                    </a:lnTo>
                    <a:lnTo>
                      <a:pt x="10" y="30"/>
                    </a:lnTo>
                    <a:lnTo>
                      <a:pt x="49" y="59"/>
                    </a:lnTo>
                    <a:lnTo>
                      <a:pt x="89" y="79"/>
                    </a:lnTo>
                    <a:lnTo>
                      <a:pt x="108" y="79"/>
                    </a:lnTo>
                    <a:lnTo>
                      <a:pt x="108" y="69"/>
                    </a:lnTo>
                    <a:lnTo>
                      <a:pt x="108" y="59"/>
                    </a:lnTo>
                    <a:lnTo>
                      <a:pt x="108" y="49"/>
                    </a:lnTo>
                    <a:lnTo>
                      <a:pt x="69" y="20"/>
                    </a:lnTo>
                    <a:close/>
                  </a:path>
                </a:pathLst>
              </a:custGeom>
              <a:solidFill>
                <a:srgbClr val="FF9966"/>
              </a:solidFill>
              <a:ln w="38100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14" name="Freeform 34"/>
              <p:cNvSpPr>
                <a:spLocks/>
              </p:cNvSpPr>
              <p:nvPr/>
            </p:nvSpPr>
            <p:spPr bwMode="auto">
              <a:xfrm>
                <a:off x="2606" y="2768"/>
                <a:ext cx="118" cy="59"/>
              </a:xfrm>
              <a:custGeom>
                <a:avLst/>
                <a:gdLst>
                  <a:gd name="T0" fmla="*/ 69 w 118"/>
                  <a:gd name="T1" fmla="*/ 10 h 59"/>
                  <a:gd name="T2" fmla="*/ 30 w 118"/>
                  <a:gd name="T3" fmla="*/ 0 h 59"/>
                  <a:gd name="T4" fmla="*/ 0 w 118"/>
                  <a:gd name="T5" fmla="*/ 10 h 59"/>
                  <a:gd name="T6" fmla="*/ 20 w 118"/>
                  <a:gd name="T7" fmla="*/ 29 h 59"/>
                  <a:gd name="T8" fmla="*/ 59 w 118"/>
                  <a:gd name="T9" fmla="*/ 49 h 59"/>
                  <a:gd name="T10" fmla="*/ 98 w 118"/>
                  <a:gd name="T11" fmla="*/ 59 h 59"/>
                  <a:gd name="T12" fmla="*/ 118 w 118"/>
                  <a:gd name="T13" fmla="*/ 59 h 59"/>
                  <a:gd name="T14" fmla="*/ 118 w 118"/>
                  <a:gd name="T15" fmla="*/ 49 h 59"/>
                  <a:gd name="T16" fmla="*/ 118 w 118"/>
                  <a:gd name="T17" fmla="*/ 39 h 59"/>
                  <a:gd name="T18" fmla="*/ 108 w 118"/>
                  <a:gd name="T19" fmla="*/ 20 h 59"/>
                  <a:gd name="T20" fmla="*/ 69 w 118"/>
                  <a:gd name="T21" fmla="*/ 10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18" h="59">
                    <a:moveTo>
                      <a:pt x="69" y="10"/>
                    </a:moveTo>
                    <a:lnTo>
                      <a:pt x="30" y="0"/>
                    </a:lnTo>
                    <a:lnTo>
                      <a:pt x="0" y="10"/>
                    </a:lnTo>
                    <a:lnTo>
                      <a:pt x="20" y="29"/>
                    </a:lnTo>
                    <a:lnTo>
                      <a:pt x="59" y="49"/>
                    </a:lnTo>
                    <a:lnTo>
                      <a:pt x="98" y="59"/>
                    </a:lnTo>
                    <a:lnTo>
                      <a:pt x="118" y="59"/>
                    </a:lnTo>
                    <a:lnTo>
                      <a:pt x="118" y="49"/>
                    </a:lnTo>
                    <a:lnTo>
                      <a:pt x="118" y="39"/>
                    </a:lnTo>
                    <a:lnTo>
                      <a:pt x="108" y="20"/>
                    </a:lnTo>
                    <a:lnTo>
                      <a:pt x="69" y="10"/>
                    </a:lnTo>
                    <a:close/>
                  </a:path>
                </a:pathLst>
              </a:custGeom>
              <a:solidFill>
                <a:srgbClr val="FF9966"/>
              </a:solidFill>
              <a:ln w="38100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15" name="Freeform 35"/>
              <p:cNvSpPr>
                <a:spLocks/>
              </p:cNvSpPr>
              <p:nvPr/>
            </p:nvSpPr>
            <p:spPr bwMode="auto">
              <a:xfrm>
                <a:off x="2606" y="2827"/>
                <a:ext cx="128" cy="39"/>
              </a:xfrm>
              <a:custGeom>
                <a:avLst/>
                <a:gdLst>
                  <a:gd name="T0" fmla="*/ 59 w 128"/>
                  <a:gd name="T1" fmla="*/ 0 h 39"/>
                  <a:gd name="T2" fmla="*/ 20 w 128"/>
                  <a:gd name="T3" fmla="*/ 10 h 39"/>
                  <a:gd name="T4" fmla="*/ 10 w 128"/>
                  <a:gd name="T5" fmla="*/ 10 h 39"/>
                  <a:gd name="T6" fmla="*/ 0 w 128"/>
                  <a:gd name="T7" fmla="*/ 19 h 39"/>
                  <a:gd name="T8" fmla="*/ 10 w 128"/>
                  <a:gd name="T9" fmla="*/ 29 h 39"/>
                  <a:gd name="T10" fmla="*/ 20 w 128"/>
                  <a:gd name="T11" fmla="*/ 39 h 39"/>
                  <a:gd name="T12" fmla="*/ 59 w 128"/>
                  <a:gd name="T13" fmla="*/ 39 h 39"/>
                  <a:gd name="T14" fmla="*/ 108 w 128"/>
                  <a:gd name="T15" fmla="*/ 29 h 39"/>
                  <a:gd name="T16" fmla="*/ 128 w 128"/>
                  <a:gd name="T17" fmla="*/ 29 h 39"/>
                  <a:gd name="T18" fmla="*/ 128 w 128"/>
                  <a:gd name="T19" fmla="*/ 19 h 39"/>
                  <a:gd name="T20" fmla="*/ 128 w 128"/>
                  <a:gd name="T21" fmla="*/ 10 h 39"/>
                  <a:gd name="T22" fmla="*/ 108 w 128"/>
                  <a:gd name="T23" fmla="*/ 0 h 39"/>
                  <a:gd name="T24" fmla="*/ 59 w 128"/>
                  <a:gd name="T25" fmla="*/ 0 h 3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28" h="39">
                    <a:moveTo>
                      <a:pt x="59" y="0"/>
                    </a:moveTo>
                    <a:lnTo>
                      <a:pt x="20" y="10"/>
                    </a:lnTo>
                    <a:lnTo>
                      <a:pt x="10" y="10"/>
                    </a:lnTo>
                    <a:lnTo>
                      <a:pt x="0" y="19"/>
                    </a:lnTo>
                    <a:lnTo>
                      <a:pt x="10" y="29"/>
                    </a:lnTo>
                    <a:lnTo>
                      <a:pt x="20" y="39"/>
                    </a:lnTo>
                    <a:lnTo>
                      <a:pt x="59" y="39"/>
                    </a:lnTo>
                    <a:lnTo>
                      <a:pt x="108" y="29"/>
                    </a:lnTo>
                    <a:lnTo>
                      <a:pt x="128" y="29"/>
                    </a:lnTo>
                    <a:lnTo>
                      <a:pt x="128" y="19"/>
                    </a:lnTo>
                    <a:lnTo>
                      <a:pt x="128" y="10"/>
                    </a:lnTo>
                    <a:lnTo>
                      <a:pt x="108" y="0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FF9966"/>
              </a:solidFill>
              <a:ln w="38100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1295" name="Freeform 36"/>
          <p:cNvSpPr>
            <a:spLocks/>
          </p:cNvSpPr>
          <p:nvPr/>
        </p:nvSpPr>
        <p:spPr bwMode="auto">
          <a:xfrm>
            <a:off x="4724400" y="3500439"/>
            <a:ext cx="303611" cy="396479"/>
          </a:xfrm>
          <a:custGeom>
            <a:avLst/>
            <a:gdLst>
              <a:gd name="T0" fmla="*/ 2147483646 w 255"/>
              <a:gd name="T1" fmla="*/ 0 h 333"/>
              <a:gd name="T2" fmla="*/ 2147483646 w 255"/>
              <a:gd name="T3" fmla="*/ 0 h 333"/>
              <a:gd name="T4" fmla="*/ 2147483646 w 255"/>
              <a:gd name="T5" fmla="*/ 2147483646 h 333"/>
              <a:gd name="T6" fmla="*/ 2147483646 w 255"/>
              <a:gd name="T7" fmla="*/ 2147483646 h 333"/>
              <a:gd name="T8" fmla="*/ 2147483646 w 255"/>
              <a:gd name="T9" fmla="*/ 2147483646 h 333"/>
              <a:gd name="T10" fmla="*/ 2147483646 w 255"/>
              <a:gd name="T11" fmla="*/ 2147483646 h 333"/>
              <a:gd name="T12" fmla="*/ 2147483646 w 255"/>
              <a:gd name="T13" fmla="*/ 2147483646 h 333"/>
              <a:gd name="T14" fmla="*/ 0 w 255"/>
              <a:gd name="T15" fmla="*/ 2147483646 h 333"/>
              <a:gd name="T16" fmla="*/ 2147483646 w 255"/>
              <a:gd name="T17" fmla="*/ 2147483646 h 333"/>
              <a:gd name="T18" fmla="*/ 2147483646 w 255"/>
              <a:gd name="T19" fmla="*/ 2147483646 h 333"/>
              <a:gd name="T20" fmla="*/ 2147483646 w 255"/>
              <a:gd name="T21" fmla="*/ 2147483646 h 333"/>
              <a:gd name="T22" fmla="*/ 2147483646 w 255"/>
              <a:gd name="T23" fmla="*/ 2147483646 h 333"/>
              <a:gd name="T24" fmla="*/ 2147483646 w 255"/>
              <a:gd name="T25" fmla="*/ 2147483646 h 333"/>
              <a:gd name="T26" fmla="*/ 2147483646 w 255"/>
              <a:gd name="T27" fmla="*/ 2147483646 h 333"/>
              <a:gd name="T28" fmla="*/ 2147483646 w 255"/>
              <a:gd name="T29" fmla="*/ 2147483646 h 333"/>
              <a:gd name="T30" fmla="*/ 2147483646 w 255"/>
              <a:gd name="T31" fmla="*/ 2147483646 h 333"/>
              <a:gd name="T32" fmla="*/ 2147483646 w 255"/>
              <a:gd name="T33" fmla="*/ 0 h 333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55" h="333">
                <a:moveTo>
                  <a:pt x="245" y="0"/>
                </a:moveTo>
                <a:lnTo>
                  <a:pt x="216" y="0"/>
                </a:lnTo>
                <a:lnTo>
                  <a:pt x="177" y="20"/>
                </a:lnTo>
                <a:lnTo>
                  <a:pt x="118" y="69"/>
                </a:lnTo>
                <a:lnTo>
                  <a:pt x="69" y="128"/>
                </a:lnTo>
                <a:lnTo>
                  <a:pt x="30" y="196"/>
                </a:lnTo>
                <a:lnTo>
                  <a:pt x="10" y="255"/>
                </a:lnTo>
                <a:lnTo>
                  <a:pt x="0" y="304"/>
                </a:lnTo>
                <a:lnTo>
                  <a:pt x="10" y="333"/>
                </a:lnTo>
                <a:lnTo>
                  <a:pt x="39" y="333"/>
                </a:lnTo>
                <a:lnTo>
                  <a:pt x="88" y="314"/>
                </a:lnTo>
                <a:lnTo>
                  <a:pt x="137" y="265"/>
                </a:lnTo>
                <a:lnTo>
                  <a:pt x="186" y="206"/>
                </a:lnTo>
                <a:lnTo>
                  <a:pt x="226" y="137"/>
                </a:lnTo>
                <a:lnTo>
                  <a:pt x="245" y="79"/>
                </a:lnTo>
                <a:lnTo>
                  <a:pt x="255" y="30"/>
                </a:lnTo>
                <a:lnTo>
                  <a:pt x="245" y="0"/>
                </a:lnTo>
                <a:close/>
              </a:path>
            </a:pathLst>
          </a:custGeom>
          <a:solidFill>
            <a:srgbClr val="FF9966"/>
          </a:solidFill>
          <a:ln w="38100">
            <a:solidFill>
              <a:srgbClr val="FFFFFF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96" name="Oval 37"/>
          <p:cNvSpPr>
            <a:spLocks noChangeArrowheads="1"/>
          </p:cNvSpPr>
          <p:nvPr/>
        </p:nvSpPr>
        <p:spPr bwMode="auto">
          <a:xfrm>
            <a:off x="4857749" y="2967039"/>
            <a:ext cx="171451" cy="1143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35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97" name="Line 38"/>
          <p:cNvSpPr>
            <a:spLocks noChangeShapeType="1"/>
          </p:cNvSpPr>
          <p:nvPr/>
        </p:nvSpPr>
        <p:spPr bwMode="auto">
          <a:xfrm flipH="1" flipV="1">
            <a:off x="4972051" y="2281239"/>
            <a:ext cx="0" cy="571500"/>
          </a:xfrm>
          <a:prstGeom prst="line">
            <a:avLst/>
          </a:prstGeom>
          <a:noFill/>
          <a:ln w="76200">
            <a:solidFill>
              <a:srgbClr val="33CC33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1298" name="Line 39"/>
          <p:cNvSpPr>
            <a:spLocks noChangeShapeType="1"/>
          </p:cNvSpPr>
          <p:nvPr/>
        </p:nvSpPr>
        <p:spPr bwMode="auto">
          <a:xfrm flipH="1">
            <a:off x="4457701" y="3824288"/>
            <a:ext cx="342900" cy="514351"/>
          </a:xfrm>
          <a:prstGeom prst="line">
            <a:avLst/>
          </a:prstGeom>
          <a:noFill/>
          <a:ln w="76200">
            <a:solidFill>
              <a:srgbClr val="33CC33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1299" name="Line 40"/>
          <p:cNvSpPr>
            <a:spLocks noChangeShapeType="1"/>
          </p:cNvSpPr>
          <p:nvPr/>
        </p:nvSpPr>
        <p:spPr bwMode="auto">
          <a:xfrm flipH="1">
            <a:off x="4572001" y="3881439"/>
            <a:ext cx="1428751" cy="571500"/>
          </a:xfrm>
          <a:prstGeom prst="line">
            <a:avLst/>
          </a:prstGeom>
          <a:noFill/>
          <a:ln w="76200">
            <a:solidFill>
              <a:srgbClr val="33CC33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1300" name="Line 47"/>
          <p:cNvSpPr>
            <a:spLocks noChangeShapeType="1"/>
          </p:cNvSpPr>
          <p:nvPr/>
        </p:nvSpPr>
        <p:spPr bwMode="auto">
          <a:xfrm>
            <a:off x="3437335" y="3240881"/>
            <a:ext cx="800100" cy="0"/>
          </a:xfrm>
          <a:prstGeom prst="line">
            <a:avLst/>
          </a:prstGeom>
          <a:noFill/>
          <a:ln w="76200">
            <a:solidFill>
              <a:srgbClr val="33CC33"/>
            </a:solidFill>
            <a:round/>
            <a:headEnd type="triangle" w="med" len="med"/>
            <a:tailEnd/>
          </a:ln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CC33"/>
            </a:extrusionClr>
            <a:contourClr>
              <a:srgbClr val="33CC33"/>
            </a:contourClr>
          </a:sp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  <a:flatTx/>
          </a:bodyPr>
          <a:lstStyle/>
          <a:p>
            <a:endParaRPr lang="zh-CN" altLang="en-US"/>
          </a:p>
        </p:txBody>
      </p:sp>
      <p:sp>
        <p:nvSpPr>
          <p:cNvPr id="11301" name="Rectangle 59"/>
          <p:cNvSpPr>
            <a:spLocks noChangeArrowheads="1"/>
          </p:cNvSpPr>
          <p:nvPr/>
        </p:nvSpPr>
        <p:spPr bwMode="auto">
          <a:xfrm>
            <a:off x="3394182" y="2321719"/>
            <a:ext cx="848309" cy="5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135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感知</a:t>
            </a:r>
            <a:endParaRPr lang="en-US" altLang="zh-CN" sz="1351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1351">
                <a:latin typeface="Arial" panose="020B0604020202020204" pitchFamily="34" charset="0"/>
                <a:ea typeface="宋体" panose="02010600030101010101" pitchFamily="2" charset="-122"/>
              </a:rPr>
              <a:t>percepts</a:t>
            </a:r>
          </a:p>
        </p:txBody>
      </p:sp>
      <p:sp>
        <p:nvSpPr>
          <p:cNvPr id="11302" name="Rectangle 60"/>
          <p:cNvSpPr>
            <a:spLocks noChangeArrowheads="1"/>
          </p:cNvSpPr>
          <p:nvPr/>
        </p:nvSpPr>
        <p:spPr bwMode="auto">
          <a:xfrm>
            <a:off x="4591038" y="1889523"/>
            <a:ext cx="790601" cy="5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1351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传感器</a:t>
            </a:r>
            <a:endParaRPr lang="en-US" altLang="zh-CN" sz="1351" b="1" dirty="0">
              <a:solidFill>
                <a:srgbClr val="0070C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1351" dirty="0">
                <a:latin typeface="Arial" panose="020B0604020202020204" pitchFamily="34" charset="0"/>
                <a:ea typeface="宋体" panose="02010600030101010101" pitchFamily="2" charset="-122"/>
              </a:rPr>
              <a:t>sensors</a:t>
            </a:r>
            <a:endParaRPr lang="zh-CN" altLang="en-US" sz="135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303" name="Rectangle 62"/>
          <p:cNvSpPr>
            <a:spLocks noChangeArrowheads="1"/>
          </p:cNvSpPr>
          <p:nvPr/>
        </p:nvSpPr>
        <p:spPr bwMode="auto">
          <a:xfrm>
            <a:off x="3568305" y="4380311"/>
            <a:ext cx="1028700" cy="5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1351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执行器</a:t>
            </a:r>
            <a:endParaRPr lang="en-US" altLang="zh-CN" sz="1351" b="1" dirty="0">
              <a:solidFill>
                <a:srgbClr val="0070C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1351" dirty="0">
                <a:latin typeface="Arial" panose="020B0604020202020204" pitchFamily="34" charset="0"/>
                <a:ea typeface="宋体" panose="02010600030101010101" pitchFamily="2" charset="-122"/>
              </a:rPr>
              <a:t>actuators</a:t>
            </a:r>
            <a:endParaRPr lang="zh-CN" altLang="en-US" sz="1351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304" name="Rectangle 64"/>
          <p:cNvSpPr>
            <a:spLocks noChangeArrowheads="1"/>
          </p:cNvSpPr>
          <p:nvPr/>
        </p:nvSpPr>
        <p:spPr bwMode="auto">
          <a:xfrm>
            <a:off x="3490586" y="3396854"/>
            <a:ext cx="732893" cy="5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135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行动</a:t>
            </a:r>
            <a:endParaRPr lang="en-US" altLang="zh-CN" sz="1351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1351">
                <a:latin typeface="Arial" panose="020B0604020202020204" pitchFamily="34" charset="0"/>
                <a:ea typeface="宋体" panose="02010600030101010101" pitchFamily="2" charset="-122"/>
              </a:rPr>
              <a:t>actions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F9DF7A2E-8CE8-4D2B-B0E8-4FB4A640E6EC}"/>
              </a:ext>
            </a:extLst>
          </p:cNvPr>
          <p:cNvSpPr/>
          <p:nvPr/>
        </p:nvSpPr>
        <p:spPr>
          <a:xfrm>
            <a:off x="2012157" y="2643187"/>
            <a:ext cx="1288256" cy="776288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306" name="文本框 5"/>
          <p:cNvSpPr txBox="1">
            <a:spLocks noChangeArrowheads="1"/>
          </p:cNvSpPr>
          <p:nvPr/>
        </p:nvSpPr>
        <p:spPr bwMode="auto">
          <a:xfrm>
            <a:off x="1974057" y="2788445"/>
            <a:ext cx="1273969" cy="71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1351" b="1" dirty="0">
                <a:latin typeface="Arial" panose="020B0604020202020204" pitchFamily="34" charset="0"/>
                <a:ea typeface="宋体" panose="02010600030101010101" pitchFamily="2" charset="-122"/>
              </a:rPr>
              <a:t>环境</a:t>
            </a:r>
            <a:endParaRPr lang="en-US" altLang="zh-CN" sz="1351" b="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1351" b="1" dirty="0">
                <a:latin typeface="Arial" panose="020B0604020202020204" pitchFamily="34" charset="0"/>
                <a:ea typeface="宋体" panose="02010600030101010101" pitchFamily="2" charset="-122"/>
              </a:rPr>
              <a:t>environment</a:t>
            </a:r>
          </a:p>
          <a:p>
            <a:pPr>
              <a:spcBef>
                <a:spcPct val="0"/>
              </a:spcBef>
              <a:buFontTx/>
              <a:buNone/>
            </a:pPr>
            <a:endParaRPr lang="zh-CN" altLang="en-US" sz="135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11307" name="Group 54"/>
          <p:cNvGrpSpPr>
            <a:grpSpLocks/>
          </p:cNvGrpSpPr>
          <p:nvPr/>
        </p:nvGrpSpPr>
        <p:grpSpPr bwMode="auto">
          <a:xfrm>
            <a:off x="5381625" y="2758680"/>
            <a:ext cx="600075" cy="371475"/>
            <a:chOff x="4560" y="1872"/>
            <a:chExt cx="504" cy="312"/>
          </a:xfrm>
        </p:grpSpPr>
        <p:sp>
          <p:nvSpPr>
            <p:cNvPr id="11309" name="AutoShape 55"/>
            <p:cNvSpPr>
              <a:spLocks noChangeArrowheads="1"/>
            </p:cNvSpPr>
            <p:nvPr/>
          </p:nvSpPr>
          <p:spPr bwMode="auto">
            <a:xfrm>
              <a:off x="4560" y="1872"/>
              <a:ext cx="504" cy="312"/>
            </a:xfrm>
            <a:prstGeom prst="cloudCallout">
              <a:avLst>
                <a:gd name="adj1" fmla="val -42657"/>
                <a:gd name="adj2" fmla="val 69870"/>
              </a:avLst>
            </a:prstGeom>
            <a:solidFill>
              <a:srgbClr val="00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9pPr>
            </a:lstStyle>
            <a:p>
              <a:pPr algn="just">
                <a:spcBef>
                  <a:spcPct val="0"/>
                </a:spcBef>
                <a:buFontTx/>
                <a:buNone/>
              </a:pPr>
              <a:endParaRPr lang="zh-CN" altLang="zh-CN" sz="751">
                <a:ea typeface="宋体" panose="02010600030101010101" pitchFamily="2" charset="-122"/>
              </a:endParaRPr>
            </a:p>
          </p:txBody>
        </p:sp>
        <p:sp>
          <p:nvSpPr>
            <p:cNvPr id="11310" name="Rectangle 56"/>
            <p:cNvSpPr>
              <a:spLocks noChangeArrowheads="1"/>
            </p:cNvSpPr>
            <p:nvPr/>
          </p:nvSpPr>
          <p:spPr bwMode="auto">
            <a:xfrm>
              <a:off x="4752" y="1920"/>
              <a:ext cx="226" cy="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defRPr>
              </a:lvl9pPr>
            </a:lstStyle>
            <a:p>
              <a:pPr>
                <a:lnSpc>
                  <a:spcPct val="80000"/>
                </a:lnSpc>
                <a:spcBef>
                  <a:spcPct val="50000"/>
                </a:spcBef>
                <a:buFontTx/>
                <a:buNone/>
              </a:pPr>
              <a:r>
                <a:rPr lang="zh-CN" altLang="en-US" sz="2100">
                  <a:solidFill>
                    <a:srgbClr val="0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？</a:t>
              </a:r>
            </a:p>
          </p:txBody>
        </p:sp>
      </p:grpSp>
      <p:sp>
        <p:nvSpPr>
          <p:cNvPr id="17452" name="文本框 53"/>
          <p:cNvSpPr txBox="1">
            <a:spLocks noChangeArrowheads="1"/>
          </p:cNvSpPr>
          <p:nvPr/>
        </p:nvSpPr>
        <p:spPr bwMode="auto">
          <a:xfrm>
            <a:off x="6039806" y="2188368"/>
            <a:ext cx="1172765" cy="508088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  <a:defRPr/>
            </a:pPr>
            <a:r>
              <a:rPr lang="zh-CN" altLang="en-US" sz="1351" b="1" dirty="0">
                <a:latin typeface="Arial" panose="020B0604020202020204" pitchFamily="34" charset="0"/>
                <a:ea typeface="宋体" panose="02010600030101010101" pitchFamily="2" charset="-122"/>
              </a:rPr>
              <a:t>智能体</a:t>
            </a:r>
            <a:endParaRPr lang="en-US" altLang="zh-CN" sz="1351" b="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algn="ctr">
              <a:spcBef>
                <a:spcPct val="0"/>
              </a:spcBef>
              <a:buFontTx/>
              <a:buNone/>
              <a:defRPr/>
            </a:pPr>
            <a:r>
              <a:rPr lang="en-US" altLang="zh-CN" sz="1351" b="1" dirty="0">
                <a:latin typeface="Arial" panose="020B0604020202020204" pitchFamily="34" charset="0"/>
                <a:ea typeface="宋体" panose="02010600030101010101" pitchFamily="2" charset="-122"/>
              </a:rPr>
              <a:t>agent</a:t>
            </a:r>
            <a:endParaRPr lang="zh-CN" altLang="en-US" sz="135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94065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331120" y="148827"/>
            <a:ext cx="6481763" cy="59412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/>
              <a:t>简单反射</a:t>
            </a:r>
            <a:r>
              <a:rPr lang="en-US" altLang="zh-CN"/>
              <a:t>Agent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200000"/>
              </a:lnSpc>
            </a:pPr>
            <a:r>
              <a:rPr lang="en-US" altLang="zh-CN" sz="2100" dirty="0"/>
              <a:t>Simple reflex agent is the simplest type of Agent </a:t>
            </a:r>
          </a:p>
          <a:p>
            <a:pPr eaLnBrk="1" hangingPunct="1">
              <a:lnSpc>
                <a:spcPct val="200000"/>
              </a:lnSpc>
            </a:pPr>
            <a:r>
              <a:rPr lang="zh-CN" altLang="en-US" sz="2100" dirty="0"/>
              <a:t>“世界</a:t>
            </a:r>
            <a:r>
              <a:rPr lang="zh-CN" altLang="en-US" sz="2100" b="1" dirty="0">
                <a:solidFill>
                  <a:srgbClr val="FF0000"/>
                </a:solidFill>
              </a:rPr>
              <a:t>现在</a:t>
            </a:r>
            <a:r>
              <a:rPr lang="zh-CN" altLang="en-US" sz="2100" dirty="0"/>
              <a:t>怎么样了？”</a:t>
            </a:r>
            <a:endParaRPr lang="en-US" altLang="zh-CN" sz="2100" dirty="0"/>
          </a:p>
          <a:p>
            <a:pPr eaLnBrk="1" hangingPunct="1">
              <a:lnSpc>
                <a:spcPct val="200000"/>
              </a:lnSpc>
            </a:pPr>
            <a:r>
              <a:rPr lang="zh-CN" altLang="en-US" sz="2100" dirty="0"/>
              <a:t>这类</a:t>
            </a:r>
            <a:r>
              <a:rPr lang="en-US" altLang="zh-CN" sz="2100" dirty="0"/>
              <a:t>Agent</a:t>
            </a:r>
            <a:r>
              <a:rPr lang="zh-CN" altLang="en-US" sz="2100" dirty="0"/>
              <a:t>基于</a:t>
            </a:r>
            <a:r>
              <a:rPr lang="zh-CN" altLang="en-US" sz="2100" dirty="0">
                <a:solidFill>
                  <a:srgbClr val="FF0000"/>
                </a:solidFill>
              </a:rPr>
              <a:t>当前的感知选择行动</a:t>
            </a:r>
            <a:r>
              <a:rPr lang="zh-CN" altLang="en-US" sz="2100" dirty="0"/>
              <a:t>，不关注感知历史</a:t>
            </a:r>
            <a:endParaRPr lang="en-US" altLang="zh-CN" sz="2100" dirty="0"/>
          </a:p>
        </p:txBody>
      </p:sp>
      <p:pic>
        <p:nvPicPr>
          <p:cNvPr id="5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889" y="3200399"/>
            <a:ext cx="6494860" cy="1633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94C44C4-36A9-4932-A9B5-97E03A100F17}"/>
              </a:ext>
            </a:extLst>
          </p:cNvPr>
          <p:cNvSpPr/>
          <p:nvPr/>
        </p:nvSpPr>
        <p:spPr>
          <a:xfrm>
            <a:off x="5975750" y="3565924"/>
            <a:ext cx="1712119" cy="114895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3051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331120" y="148827"/>
            <a:ext cx="6481763" cy="594123"/>
          </a:xfrm>
        </p:spPr>
        <p:txBody>
          <a:bodyPr/>
          <a:lstStyle/>
          <a:p>
            <a:pPr eaLnBrk="1" hangingPunct="1"/>
            <a:r>
              <a:rPr lang="en-US" altLang="zh-CN"/>
              <a:t>Simple </a:t>
            </a:r>
            <a:r>
              <a:rPr lang="en-US" altLang="zh-CN">
                <a:solidFill>
                  <a:srgbClr val="FF0000"/>
                </a:solidFill>
              </a:rPr>
              <a:t>reflex</a:t>
            </a:r>
            <a:r>
              <a:rPr lang="en-US" altLang="zh-CN"/>
              <a:t> agents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idx="1"/>
          </p:nvPr>
        </p:nvSpPr>
        <p:spPr>
          <a:xfrm>
            <a:off x="1366838" y="914401"/>
            <a:ext cx="6348413" cy="3696891"/>
          </a:xfrm>
        </p:spPr>
        <p:txBody>
          <a:bodyPr/>
          <a:lstStyle/>
          <a:p>
            <a:pPr eaLnBrk="1" hangingPunct="1"/>
            <a:r>
              <a:rPr lang="zh-CN" altLang="en-US" dirty="0"/>
              <a:t>背景知识：</a:t>
            </a:r>
            <a:r>
              <a:rPr lang="zh-CN" altLang="en-US" dirty="0">
                <a:solidFill>
                  <a:srgbClr val="FF0000"/>
                </a:solidFill>
              </a:rPr>
              <a:t>条件</a:t>
            </a:r>
            <a:r>
              <a:rPr lang="en-US" altLang="zh-CN" dirty="0">
                <a:solidFill>
                  <a:srgbClr val="FF0000"/>
                </a:solidFill>
              </a:rPr>
              <a:t>-</a:t>
            </a:r>
            <a:r>
              <a:rPr lang="zh-CN" altLang="en-US" dirty="0">
                <a:solidFill>
                  <a:srgbClr val="FF0000"/>
                </a:solidFill>
              </a:rPr>
              <a:t>行为规则</a:t>
            </a:r>
            <a:endParaRPr lang="en-US" altLang="zh-CN" dirty="0">
              <a:solidFill>
                <a:srgbClr val="FF0000"/>
              </a:solidFill>
            </a:endParaRPr>
          </a:p>
          <a:p>
            <a:pPr lvl="1" eaLnBrk="1" hangingPunct="1"/>
            <a:r>
              <a:rPr lang="zh-CN" altLang="en-US" b="1" dirty="0"/>
              <a:t>如果</a:t>
            </a:r>
            <a:r>
              <a:rPr lang="zh-CN" altLang="en-US" dirty="0"/>
              <a:t>有灰尘，</a:t>
            </a:r>
            <a:r>
              <a:rPr lang="zh-CN" altLang="en-US" b="1" dirty="0"/>
              <a:t>那么</a:t>
            </a:r>
            <a:r>
              <a:rPr lang="zh-CN" altLang="en-US" dirty="0"/>
              <a:t>吸尘</a:t>
            </a:r>
            <a:endParaRPr lang="en-US" altLang="zh-CN" dirty="0"/>
          </a:p>
          <a:p>
            <a:pPr lvl="1" eaLnBrk="1" hangingPunct="1"/>
            <a:r>
              <a:rPr lang="zh-CN" altLang="en-US" b="1" dirty="0"/>
              <a:t>如果</a:t>
            </a:r>
            <a:r>
              <a:rPr lang="zh-CN" altLang="en-US" dirty="0"/>
              <a:t>前方车辆刹车，</a:t>
            </a:r>
            <a:r>
              <a:rPr lang="zh-CN" altLang="en-US" b="1" dirty="0"/>
              <a:t>那么</a:t>
            </a:r>
            <a:r>
              <a:rPr lang="zh-CN" altLang="en-US" dirty="0"/>
              <a:t>刹车</a:t>
            </a:r>
            <a:endParaRPr lang="en-US" altLang="zh-CN" dirty="0"/>
          </a:p>
          <a:p>
            <a:pPr lvl="1" eaLnBrk="1" hangingPunct="1"/>
            <a:endParaRPr lang="en-US" altLang="zh-CN" dirty="0"/>
          </a:p>
          <a:p>
            <a:pPr eaLnBrk="1" hangingPunct="1"/>
            <a:endParaRPr lang="en-US" altLang="zh-CN" dirty="0"/>
          </a:p>
        </p:txBody>
      </p:sp>
      <p:pic>
        <p:nvPicPr>
          <p:cNvPr id="4" name="Picture 4"/>
          <p:cNvPicPr preferRelativeResize="0"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4851" y="2181226"/>
            <a:ext cx="3200400" cy="2477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1657351" y="2400301"/>
            <a:ext cx="2400300" cy="2400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en-US" sz="1500">
                <a:latin typeface="微软雅黑" panose="020B0503020204020204" pitchFamily="34" charset="-122"/>
              </a:rPr>
              <a:t>人类也有很多这样的联接，有些是学习得到的反应（驾车），有些是先天反射（眨眼）</a:t>
            </a:r>
            <a:endParaRPr lang="en-US" altLang="zh-CN" sz="1500">
              <a:latin typeface="微软雅黑" panose="020B0503020204020204" pitchFamily="34" charset="-122"/>
            </a:endParaRP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endParaRPr lang="en-US" altLang="zh-CN" sz="150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2104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331120" y="148827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zh-CN" altLang="en-US" sz="3000" kern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简单反射型智能体</a:t>
            </a:r>
            <a:endParaRPr lang="en-US" altLang="zh-CN" sz="3000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B3663B4-EE6E-4475-86F8-2B503E2E60EA}"/>
              </a:ext>
            </a:extLst>
          </p:cNvPr>
          <p:cNvSpPr/>
          <p:nvPr/>
        </p:nvSpPr>
        <p:spPr>
          <a:xfrm>
            <a:off x="1447800" y="1079897"/>
            <a:ext cx="4209351" cy="322659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881BE9C-31F6-4F0D-85EF-9FA9D1752AF0}"/>
              </a:ext>
            </a:extLst>
          </p:cNvPr>
          <p:cNvSpPr txBox="1"/>
          <p:nvPr/>
        </p:nvSpPr>
        <p:spPr>
          <a:xfrm>
            <a:off x="1935258" y="1341926"/>
            <a:ext cx="972738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srgbClr val="FF0000"/>
                </a:solidFill>
              </a:rPr>
              <a:t>智能体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FD36DED-AEE0-4D2D-84B7-834EFDDFD63B}"/>
              </a:ext>
            </a:extLst>
          </p:cNvPr>
          <p:cNvSpPr/>
          <p:nvPr/>
        </p:nvSpPr>
        <p:spPr>
          <a:xfrm>
            <a:off x="6146496" y="1047750"/>
            <a:ext cx="864395" cy="32385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1599FAE-A0F7-4F4C-8CCC-3963369B748E}"/>
              </a:ext>
            </a:extLst>
          </p:cNvPr>
          <p:cNvSpPr txBox="1"/>
          <p:nvPr/>
        </p:nvSpPr>
        <p:spPr>
          <a:xfrm>
            <a:off x="6060772" y="2438400"/>
            <a:ext cx="1081088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srgbClr val="FF0000"/>
                </a:solidFill>
              </a:rPr>
              <a:t>环境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D1FE854-79D5-4536-BFD3-7E717CD2C6D9}"/>
              </a:ext>
            </a:extLst>
          </p:cNvPr>
          <p:cNvCxnSpPr>
            <a:cxnSpLocks/>
          </p:cNvCxnSpPr>
          <p:nvPr/>
        </p:nvCxnSpPr>
        <p:spPr>
          <a:xfrm flipH="1" flipV="1">
            <a:off x="5102319" y="1434705"/>
            <a:ext cx="1228725" cy="59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95E0EB3-4564-4431-94E0-18B2372787CF}"/>
              </a:ext>
            </a:extLst>
          </p:cNvPr>
          <p:cNvSpPr txBox="1"/>
          <p:nvPr/>
        </p:nvSpPr>
        <p:spPr>
          <a:xfrm>
            <a:off x="3662854" y="1171545"/>
            <a:ext cx="972740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dirty="0"/>
              <a:t>传感器</a:t>
            </a:r>
            <a:endParaRPr lang="en-US" altLang="zh-CN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83FA5174-5FD6-49A8-8FCA-C8E6278D1A6B}"/>
              </a:ext>
            </a:extLst>
          </p:cNvPr>
          <p:cNvCxnSpPr>
            <a:cxnSpLocks/>
          </p:cNvCxnSpPr>
          <p:nvPr/>
        </p:nvCxnSpPr>
        <p:spPr>
          <a:xfrm flipH="1">
            <a:off x="4145056" y="1504950"/>
            <a:ext cx="4763" cy="242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AB5C83F-0CFF-488B-9665-6283CB211B95}"/>
              </a:ext>
            </a:extLst>
          </p:cNvPr>
          <p:cNvSpPr txBox="1"/>
          <p:nvPr/>
        </p:nvSpPr>
        <p:spPr>
          <a:xfrm>
            <a:off x="3524741" y="1799125"/>
            <a:ext cx="1501378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dirty="0"/>
              <a:t>现在世界是什么样的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FBAE859-CDD6-4106-8297-CCA3F2001F6A}"/>
              </a:ext>
            </a:extLst>
          </p:cNvPr>
          <p:cNvSpPr txBox="1"/>
          <p:nvPr/>
        </p:nvSpPr>
        <p:spPr>
          <a:xfrm>
            <a:off x="3494977" y="2881282"/>
            <a:ext cx="1607342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dirty="0"/>
              <a:t>现在我应该采取什么行动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3E42563-0D78-44BB-8624-B932FF8716A4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4142675" y="3661264"/>
            <a:ext cx="0" cy="34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C3064D75-EA7E-473A-89E0-446A8F3253C8}"/>
              </a:ext>
            </a:extLst>
          </p:cNvPr>
          <p:cNvSpPr txBox="1"/>
          <p:nvPr/>
        </p:nvSpPr>
        <p:spPr>
          <a:xfrm>
            <a:off x="3548799" y="3963471"/>
            <a:ext cx="1200850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dirty="0"/>
              <a:t>执行器</a:t>
            </a:r>
            <a:endParaRPr lang="en-US" altLang="zh-CN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B020201-5635-451B-8295-B1D1753B5DC6}"/>
              </a:ext>
            </a:extLst>
          </p:cNvPr>
          <p:cNvSpPr txBox="1"/>
          <p:nvPr/>
        </p:nvSpPr>
        <p:spPr>
          <a:xfrm>
            <a:off x="1527572" y="2946767"/>
            <a:ext cx="1647825" cy="3693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dirty="0"/>
              <a:t>条件</a:t>
            </a:r>
            <a:r>
              <a:rPr lang="en-US" altLang="zh-CN" dirty="0"/>
              <a:t>-</a:t>
            </a:r>
            <a:r>
              <a:rPr lang="zh-CN" altLang="en-US" dirty="0"/>
              <a:t>行为规则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EAFE9F9-CB4C-4E28-9FA7-3CFE8387C477}"/>
              </a:ext>
            </a:extLst>
          </p:cNvPr>
          <p:cNvCxnSpPr>
            <a:cxnSpLocks/>
            <a:stCxn id="29" idx="3"/>
            <a:endCxn id="23" idx="1"/>
          </p:cNvCxnSpPr>
          <p:nvPr/>
        </p:nvCxnSpPr>
        <p:spPr>
          <a:xfrm>
            <a:off x="3148504" y="3122978"/>
            <a:ext cx="3464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8CBABB10-B988-4AA6-B142-D2C440600485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5028502" y="4148137"/>
            <a:ext cx="1257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1569735" y="2946767"/>
            <a:ext cx="1543051" cy="333375"/>
          </a:xfrm>
          <a:prstGeom prst="ellipse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9" name="Rectangle 3"/>
          <p:cNvSpPr txBox="1">
            <a:spLocks noChangeArrowheads="1"/>
          </p:cNvSpPr>
          <p:nvPr/>
        </p:nvSpPr>
        <p:spPr>
          <a:xfrm>
            <a:off x="4031948" y="4591051"/>
            <a:ext cx="3620691" cy="25122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j-lt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j-lt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j-lt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j-lt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defRPr/>
            </a:pPr>
            <a:r>
              <a:rPr lang="zh-CN" altLang="en-US" sz="1500" kern="0" dirty="0"/>
              <a:t>矩形表示</a:t>
            </a:r>
            <a:r>
              <a:rPr lang="en-US" altLang="zh-CN" sz="1500" kern="0" dirty="0"/>
              <a:t>Agent</a:t>
            </a:r>
            <a:r>
              <a:rPr lang="zh-CN" altLang="en-US" sz="1500" kern="0" dirty="0"/>
              <a:t>决策过程的内部状态</a:t>
            </a:r>
            <a:endParaRPr lang="en-US" altLang="zh-CN" sz="1500" kern="0" dirty="0"/>
          </a:p>
          <a:p>
            <a:pPr eaLnBrk="1" hangingPunct="1">
              <a:defRPr/>
            </a:pPr>
            <a:r>
              <a:rPr lang="zh-CN" altLang="en-US" sz="1500" kern="0" dirty="0"/>
              <a:t>椭圆表示该过程中用到的背景知识</a:t>
            </a:r>
            <a:endParaRPr lang="en-US" altLang="zh-CN" sz="1500" kern="0" dirty="0"/>
          </a:p>
        </p:txBody>
      </p:sp>
      <p:sp>
        <p:nvSpPr>
          <p:cNvPr id="58388" name="TextBox 10"/>
          <p:cNvSpPr txBox="1">
            <a:spLocks noChangeArrowheads="1"/>
          </p:cNvSpPr>
          <p:nvPr/>
        </p:nvSpPr>
        <p:spPr bwMode="auto">
          <a:xfrm>
            <a:off x="1749028" y="4411267"/>
            <a:ext cx="237648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>
                <a:solidFill>
                  <a:srgbClr val="C00000"/>
                </a:solidFill>
                <a:ea typeface="宋体" panose="02010600030101010101" pitchFamily="2" charset="-122"/>
              </a:rPr>
              <a:t>例如：真空吸尘器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73E42563-0D78-44BB-8624-B932FF8716A4}"/>
              </a:ext>
            </a:extLst>
          </p:cNvPr>
          <p:cNvCxnSpPr>
            <a:cxnSpLocks/>
          </p:cNvCxnSpPr>
          <p:nvPr/>
        </p:nvCxnSpPr>
        <p:spPr>
          <a:xfrm flipH="1">
            <a:off x="4125516" y="2495550"/>
            <a:ext cx="0" cy="34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12415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zh-CN" altLang="en-US" dirty="0">
                <a:solidFill>
                  <a:srgbClr val="FF0000"/>
                </a:solidFill>
              </a:rPr>
              <a:t>模型</a:t>
            </a:r>
            <a:r>
              <a:rPr lang="zh-CN" altLang="en-US" dirty="0"/>
              <a:t>的反射型智能体</a:t>
            </a:r>
            <a:endParaRPr lang="en-US" altLang="zh-CN" dirty="0"/>
          </a:p>
        </p:txBody>
      </p:sp>
      <p:sp>
        <p:nvSpPr>
          <p:cNvPr id="604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zh-CN" altLang="en-US" sz="2100" dirty="0"/>
              <a:t>处理部分可观测环境的有效途径，是让</a:t>
            </a:r>
            <a:r>
              <a:rPr lang="en-US" altLang="zh-CN" sz="2100" dirty="0"/>
              <a:t>Agent</a:t>
            </a:r>
            <a:r>
              <a:rPr lang="zh-CN" altLang="en-US" sz="2100" dirty="0"/>
              <a:t>跟踪记录历史感知（现在看不到的那部分世界）</a:t>
            </a:r>
            <a:endParaRPr lang="en-US" altLang="zh-CN" sz="2100" dirty="0"/>
          </a:p>
          <a:p>
            <a:pPr eaLnBrk="1" hangingPunct="1">
              <a:lnSpc>
                <a:spcPct val="150000"/>
              </a:lnSpc>
            </a:pPr>
            <a:r>
              <a:rPr lang="en-US" altLang="zh-CN" sz="2100" dirty="0"/>
              <a:t>Agent</a:t>
            </a:r>
            <a:r>
              <a:rPr lang="zh-CN" altLang="en-US" sz="2100" dirty="0"/>
              <a:t>应该</a:t>
            </a:r>
            <a:r>
              <a:rPr lang="zh-CN" altLang="en-US" sz="2100" dirty="0">
                <a:solidFill>
                  <a:srgbClr val="FF0000"/>
                </a:solidFill>
              </a:rPr>
              <a:t>根据</a:t>
            </a:r>
            <a:r>
              <a:rPr lang="zh-CN" altLang="en-US" sz="2100" u="sng" dirty="0">
                <a:solidFill>
                  <a:srgbClr val="FF0000"/>
                </a:solidFill>
              </a:rPr>
              <a:t>感知历史</a:t>
            </a:r>
            <a:r>
              <a:rPr lang="zh-CN" altLang="en-US" sz="2100" dirty="0">
                <a:solidFill>
                  <a:srgbClr val="FF0000"/>
                </a:solidFill>
              </a:rPr>
              <a:t>，维持</a:t>
            </a:r>
            <a:r>
              <a:rPr lang="zh-CN" altLang="en-US" sz="2100" b="1" dirty="0">
                <a:solidFill>
                  <a:srgbClr val="FF0000"/>
                </a:solidFill>
              </a:rPr>
              <a:t>内部状态</a:t>
            </a:r>
            <a:endParaRPr lang="en-US" altLang="zh-CN" sz="2100" b="1" dirty="0">
              <a:solidFill>
                <a:srgbClr val="FF0000"/>
              </a:solidFill>
            </a:endParaRPr>
          </a:p>
        </p:txBody>
      </p:sp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583409" y="2788693"/>
            <a:ext cx="3429000" cy="1477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Arial" panose="020B0604020202020204" pitchFamily="34" charset="0"/>
                <a:ea typeface="宋体" panose="02010600030101010101" pitchFamily="2" charset="-122"/>
              </a:rPr>
              <a:t>要求</a:t>
            </a:r>
            <a:r>
              <a:rPr lang="en-US" altLang="zh-CN" sz="1800" dirty="0">
                <a:latin typeface="Arial" panose="020B0604020202020204" pitchFamily="34" charset="0"/>
                <a:ea typeface="宋体" panose="02010600030101010101" pitchFamily="2" charset="-122"/>
              </a:rPr>
              <a:t>Agent</a:t>
            </a:r>
            <a:r>
              <a:rPr lang="zh-CN" altLang="en-US" sz="1800" dirty="0">
                <a:latin typeface="Arial" panose="020B0604020202020204" pitchFamily="34" charset="0"/>
                <a:ea typeface="宋体" panose="02010600030101010101" pitchFamily="2" charset="-122"/>
              </a:rPr>
              <a:t>程序中加入两类知识：</a:t>
            </a:r>
            <a:endParaRPr lang="en-US" altLang="zh-CN" sz="1800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1"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en-US" sz="135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世界是如何独立于</a:t>
            </a:r>
            <a:r>
              <a:rPr lang="en-US" altLang="zh-CN" sz="135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Agent</a:t>
            </a:r>
            <a:r>
              <a:rPr lang="zh-CN" altLang="en-US" sz="135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而发展</a:t>
            </a:r>
            <a:r>
              <a:rPr lang="zh-CN" altLang="en-US" sz="135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的</a:t>
            </a:r>
            <a:r>
              <a:rPr lang="zh-CN" altLang="en-US" sz="1351" dirty="0">
                <a:latin typeface="Arial" panose="020B0604020202020204" pitchFamily="34" charset="0"/>
                <a:ea typeface="宋体" panose="02010600030101010101" pitchFamily="2" charset="-122"/>
              </a:rPr>
              <a:t>信息</a:t>
            </a:r>
            <a:endParaRPr lang="en-US" altLang="zh-CN" sz="135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1"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en-US" altLang="zh-CN" sz="135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Agent</a:t>
            </a:r>
            <a:r>
              <a:rPr lang="zh-CN" altLang="en-US" sz="135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自身的行动如何影响世界</a:t>
            </a:r>
            <a:r>
              <a:rPr lang="zh-CN" altLang="en-US" sz="1351" dirty="0">
                <a:latin typeface="Arial" panose="020B0604020202020204" pitchFamily="34" charset="0"/>
                <a:ea typeface="宋体" panose="02010600030101010101" pitchFamily="2" charset="-122"/>
              </a:rPr>
              <a:t>的信息</a:t>
            </a:r>
            <a:endParaRPr lang="en-US" altLang="zh-CN" sz="135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7035" y="2586039"/>
            <a:ext cx="3157539" cy="2250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46305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331120" y="148827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zh-CN" altLang="en-US" sz="3000" kern="0" dirty="0">
                <a:solidFill>
                  <a:schemeClr val="tx2"/>
                </a:solidFill>
              </a:rPr>
              <a:t>基于模型的反射型智能体</a:t>
            </a:r>
            <a:endParaRPr lang="en-US" altLang="zh-CN" sz="3000" kern="0" dirty="0">
              <a:solidFill>
                <a:schemeClr val="tx2"/>
              </a:solidFill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B3663B4-EE6E-4475-86F8-2B503E2E60EA}"/>
              </a:ext>
            </a:extLst>
          </p:cNvPr>
          <p:cNvSpPr/>
          <p:nvPr/>
        </p:nvSpPr>
        <p:spPr>
          <a:xfrm>
            <a:off x="1935957" y="950019"/>
            <a:ext cx="3509963" cy="313967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881BE9C-31F6-4F0D-85EF-9FA9D1752AF0}"/>
              </a:ext>
            </a:extLst>
          </p:cNvPr>
          <p:cNvSpPr txBox="1"/>
          <p:nvPr/>
        </p:nvSpPr>
        <p:spPr>
          <a:xfrm>
            <a:off x="2083804" y="3652606"/>
            <a:ext cx="1087040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srgbClr val="FF0000"/>
                </a:solidFill>
              </a:rPr>
              <a:t>智能体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FD36DED-AEE0-4D2D-84B7-834EFDDFD63B}"/>
              </a:ext>
            </a:extLst>
          </p:cNvPr>
          <p:cNvSpPr/>
          <p:nvPr/>
        </p:nvSpPr>
        <p:spPr>
          <a:xfrm>
            <a:off x="6126955" y="976808"/>
            <a:ext cx="864395" cy="30861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1599FAE-A0F7-4F4C-8CCC-3963369B748E}"/>
              </a:ext>
            </a:extLst>
          </p:cNvPr>
          <p:cNvSpPr txBox="1"/>
          <p:nvPr/>
        </p:nvSpPr>
        <p:spPr>
          <a:xfrm>
            <a:off x="6050758" y="2212181"/>
            <a:ext cx="1079897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srgbClr val="FF0000"/>
                </a:solidFill>
              </a:rPr>
              <a:t>环境</a:t>
            </a:r>
            <a:endParaRPr lang="en-US" altLang="zh-CN" dirty="0">
              <a:solidFill>
                <a:srgbClr val="FF0000"/>
              </a:solidFill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D1FE854-79D5-4536-BFD3-7E717CD2C6D9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5092306" y="1195389"/>
            <a:ext cx="12823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95E0EB3-4564-4431-94E0-18B2372787CF}"/>
              </a:ext>
            </a:extLst>
          </p:cNvPr>
          <p:cNvSpPr txBox="1"/>
          <p:nvPr/>
        </p:nvSpPr>
        <p:spPr>
          <a:xfrm>
            <a:off x="4119564" y="1057276"/>
            <a:ext cx="97274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dirty="0"/>
              <a:t>传感器</a:t>
            </a:r>
            <a:endParaRPr lang="en-US" altLang="zh-CN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83FA5174-5FD6-49A8-8FCA-C8E6278D1A6B}"/>
              </a:ext>
            </a:extLst>
          </p:cNvPr>
          <p:cNvCxnSpPr>
            <a:cxnSpLocks/>
            <a:stCxn id="14" idx="2"/>
            <a:endCxn id="18" idx="0"/>
          </p:cNvCxnSpPr>
          <p:nvPr/>
        </p:nvCxnSpPr>
        <p:spPr>
          <a:xfrm>
            <a:off x="4605337" y="1333503"/>
            <a:ext cx="4763" cy="2500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AB5C83F-0CFF-488B-9665-6283CB211B95}"/>
              </a:ext>
            </a:extLst>
          </p:cNvPr>
          <p:cNvSpPr txBox="1"/>
          <p:nvPr/>
        </p:nvSpPr>
        <p:spPr>
          <a:xfrm>
            <a:off x="3988594" y="1633536"/>
            <a:ext cx="1241823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/>
              <a:t>现在世界是什么样的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E51F4E52-BBAF-43D9-A6F4-15EB62A9C73B}"/>
              </a:ext>
            </a:extLst>
          </p:cNvPr>
          <p:cNvCxnSpPr>
            <a:cxnSpLocks/>
          </p:cNvCxnSpPr>
          <p:nvPr/>
        </p:nvCxnSpPr>
        <p:spPr>
          <a:xfrm>
            <a:off x="4605337" y="2100264"/>
            <a:ext cx="0" cy="732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BFBAE859-CDD6-4106-8297-CCA3F2001F6A}"/>
              </a:ext>
            </a:extLst>
          </p:cNvPr>
          <p:cNvSpPr txBox="1"/>
          <p:nvPr/>
        </p:nvSpPr>
        <p:spPr>
          <a:xfrm>
            <a:off x="3962400" y="2850356"/>
            <a:ext cx="1295400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/>
              <a:t>现在我应该采取什么行动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3E42563-0D78-44BB-8624-B932FF8716A4}"/>
              </a:ext>
            </a:extLst>
          </p:cNvPr>
          <p:cNvCxnSpPr>
            <a:cxnSpLocks/>
            <a:stCxn id="23" idx="2"/>
            <a:endCxn id="27" idx="0"/>
          </p:cNvCxnSpPr>
          <p:nvPr/>
        </p:nvCxnSpPr>
        <p:spPr>
          <a:xfrm flipH="1">
            <a:off x="4605337" y="3286125"/>
            <a:ext cx="4763" cy="329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C3064D75-EA7E-473A-89E0-446A8F3253C8}"/>
              </a:ext>
            </a:extLst>
          </p:cNvPr>
          <p:cNvSpPr txBox="1"/>
          <p:nvPr/>
        </p:nvSpPr>
        <p:spPr>
          <a:xfrm>
            <a:off x="3857833" y="3615931"/>
            <a:ext cx="1179703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dirty="0"/>
              <a:t>执行器</a:t>
            </a:r>
            <a:endParaRPr lang="en-US" altLang="zh-CN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B020201-5635-451B-8295-B1D1753B5DC6}"/>
              </a:ext>
            </a:extLst>
          </p:cNvPr>
          <p:cNvSpPr txBox="1"/>
          <p:nvPr/>
        </p:nvSpPr>
        <p:spPr>
          <a:xfrm>
            <a:off x="2203848" y="2955132"/>
            <a:ext cx="1325165" cy="3077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400" dirty="0"/>
              <a:t>条件</a:t>
            </a:r>
            <a:r>
              <a:rPr lang="en-US" altLang="zh-CN" sz="1400" dirty="0"/>
              <a:t>-</a:t>
            </a:r>
            <a:r>
              <a:rPr lang="zh-CN" altLang="en-US" sz="1400" dirty="0"/>
              <a:t>行为规则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EAFE9F9-CB4C-4E28-9FA7-3CFE8387C477}"/>
              </a:ext>
            </a:extLst>
          </p:cNvPr>
          <p:cNvCxnSpPr>
            <a:cxnSpLocks/>
            <a:stCxn id="29" idx="3"/>
            <a:endCxn id="23" idx="1"/>
          </p:cNvCxnSpPr>
          <p:nvPr/>
        </p:nvCxnSpPr>
        <p:spPr>
          <a:xfrm>
            <a:off x="3529013" y="3043238"/>
            <a:ext cx="4333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D1E44838-F911-4BBB-8BC3-8CCE2A0769B8}"/>
              </a:ext>
            </a:extLst>
          </p:cNvPr>
          <p:cNvSpPr txBox="1"/>
          <p:nvPr/>
        </p:nvSpPr>
        <p:spPr>
          <a:xfrm>
            <a:off x="2338390" y="1200150"/>
            <a:ext cx="846535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/>
              <a:t>状态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6727A94-D519-4A2E-AB1D-28AAC9FD9AAD}"/>
              </a:ext>
            </a:extLst>
          </p:cNvPr>
          <p:cNvSpPr txBox="1"/>
          <p:nvPr/>
        </p:nvSpPr>
        <p:spPr>
          <a:xfrm>
            <a:off x="2091927" y="1640432"/>
            <a:ext cx="1389460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400" dirty="0"/>
              <a:t>世界如何演变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3649BC7-6F90-4375-8890-A788E9F6F29A}"/>
              </a:ext>
            </a:extLst>
          </p:cNvPr>
          <p:cNvSpPr txBox="1"/>
          <p:nvPr/>
        </p:nvSpPr>
        <p:spPr>
          <a:xfrm>
            <a:off x="2126458" y="2126456"/>
            <a:ext cx="1402556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/>
              <a:t>我的行动产生了什么影响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C95029FC-AC03-49DB-AAB5-C8C5F273CD37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3184923" y="1288257"/>
            <a:ext cx="739379" cy="295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480C6EDD-EDB2-4E28-AA19-D19ABBE55BDC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3449241" y="1764507"/>
            <a:ext cx="415528" cy="52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DDEB13C3-13BC-4C30-8C94-26C5E9CD6DBD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3529013" y="2084786"/>
            <a:ext cx="392907" cy="233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连接符: 曲线 38">
            <a:extLst>
              <a:ext uri="{FF2B5EF4-FFF2-40B4-BE49-F238E27FC236}">
                <a16:creationId xmlns:a16="http://schemas.microsoft.com/office/drawing/2014/main" id="{2D1B2A65-8A3E-4E0A-9DCA-3A96A216CF70}"/>
              </a:ext>
            </a:extLst>
          </p:cNvPr>
          <p:cNvCxnSpPr/>
          <p:nvPr/>
        </p:nvCxnSpPr>
        <p:spPr>
          <a:xfrm rot="10800000">
            <a:off x="3164681" y="1039417"/>
            <a:ext cx="864395" cy="485775"/>
          </a:xfrm>
          <a:prstGeom prst="curvedConnector3">
            <a:avLst>
              <a:gd name="adj1" fmla="val 33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060276D9-2817-479D-8BD1-10F268A47262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5037535" y="3754041"/>
            <a:ext cx="1337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椭圆 25">
            <a:extLst>
              <a:ext uri="{FF2B5EF4-FFF2-40B4-BE49-F238E27FC236}">
                <a16:creationId xmlns:a16="http://schemas.microsoft.com/office/drawing/2014/main" id="{95F4BB6C-CA13-4951-9521-9A03DDC7C58A}"/>
              </a:ext>
            </a:extLst>
          </p:cNvPr>
          <p:cNvSpPr/>
          <p:nvPr/>
        </p:nvSpPr>
        <p:spPr>
          <a:xfrm>
            <a:off x="1982392" y="932262"/>
            <a:ext cx="1708547" cy="18907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1466" name="矩形 12"/>
          <p:cNvSpPr>
            <a:spLocks noChangeArrowheads="1"/>
          </p:cNvSpPr>
          <p:nvPr/>
        </p:nvSpPr>
        <p:spPr bwMode="auto">
          <a:xfrm>
            <a:off x="1751411" y="4165997"/>
            <a:ext cx="6041231" cy="1027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1351" b="1" dirty="0">
                <a:latin typeface="Arial" panose="020B0604020202020204" pitchFamily="34" charset="0"/>
                <a:ea typeface="宋体" panose="02010600030101010101" pitchFamily="2" charset="-122"/>
              </a:rPr>
              <a:t>世界模型</a:t>
            </a:r>
            <a:r>
              <a:rPr lang="zh-CN" altLang="en-US" sz="1351" dirty="0">
                <a:latin typeface="Arial" panose="020B0604020202020204" pitchFamily="34" charset="0"/>
                <a:ea typeface="宋体" panose="02010600030101010101" pitchFamily="2" charset="-122"/>
              </a:rPr>
              <a:t>：</a:t>
            </a:r>
            <a:r>
              <a:rPr lang="en-US" altLang="zh-CN" sz="1351" dirty="0">
                <a:latin typeface="Arial" panose="020B0604020202020204" pitchFamily="34" charset="0"/>
                <a:ea typeface="宋体" panose="02010600030101010101" pitchFamily="2" charset="-122"/>
              </a:rPr>
              <a:t>1</a:t>
            </a:r>
            <a:r>
              <a:rPr lang="zh-CN" altLang="en-US" sz="1351" dirty="0">
                <a:latin typeface="Arial" panose="020B0604020202020204" pitchFamily="34" charset="0"/>
                <a:ea typeface="宋体" panose="02010600030101010101" pitchFamily="2" charset="-122"/>
              </a:rPr>
              <a:t>）世界如何运转的？</a:t>
            </a:r>
            <a:r>
              <a:rPr lang="en-US" altLang="zh-CN" sz="1351" dirty="0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 sz="1351" dirty="0">
                <a:latin typeface="Arial" panose="020B0604020202020204" pitchFamily="34" charset="0"/>
                <a:ea typeface="宋体" panose="02010600030101010101" pitchFamily="2" charset="-122"/>
              </a:rPr>
              <a:t>）之前采取了什么样的行动？</a:t>
            </a:r>
            <a:endParaRPr lang="en-US" altLang="zh-CN" sz="135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1351" dirty="0">
                <a:latin typeface="Arial" panose="020B0604020202020204" pitchFamily="34" charset="0"/>
                <a:ea typeface="宋体" panose="02010600030101010101" pitchFamily="2" charset="-122"/>
              </a:rPr>
              <a:t>利用当前感知的信息与过去的内部状态结合起来</a:t>
            </a:r>
            <a:r>
              <a:rPr lang="zh-CN" altLang="en-US" sz="135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更新当前状态</a:t>
            </a:r>
            <a:r>
              <a:rPr lang="zh-CN" altLang="en-US" sz="1351" dirty="0">
                <a:latin typeface="Arial" panose="020B0604020202020204" pitchFamily="34" charset="0"/>
                <a:ea typeface="宋体" panose="02010600030101010101" pitchFamily="2" charset="-122"/>
              </a:rPr>
              <a:t>。</a:t>
            </a:r>
            <a:endParaRPr lang="en-US" altLang="zh-CN" sz="135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1351" b="1" dirty="0">
                <a:latin typeface="Arial" panose="020B0604020202020204" pitchFamily="34" charset="0"/>
                <a:ea typeface="宋体" panose="02010600030101010101" pitchFamily="2" charset="-122"/>
              </a:rPr>
              <a:t>背景知识</a:t>
            </a:r>
            <a:r>
              <a:rPr lang="zh-CN" altLang="en-US" sz="1351" dirty="0">
                <a:latin typeface="Arial" panose="020B0604020202020204" pitchFamily="34" charset="0"/>
                <a:ea typeface="宋体" panose="02010600030101010101" pitchFamily="2" charset="-122"/>
              </a:rPr>
              <a:t>：</a:t>
            </a:r>
            <a:r>
              <a:rPr lang="en-US" altLang="zh-CN" sz="1351" dirty="0">
                <a:latin typeface="Arial" panose="020B0604020202020204" pitchFamily="34" charset="0"/>
                <a:ea typeface="宋体" panose="02010600030101010101" pitchFamily="2" charset="-122"/>
              </a:rPr>
              <a:t>rules</a:t>
            </a:r>
            <a:r>
              <a:rPr lang="zh-CN" altLang="en-US" sz="1351" dirty="0">
                <a:latin typeface="Arial" panose="020B0604020202020204" pitchFamily="34" charset="0"/>
                <a:ea typeface="宋体" panose="02010600030101010101" pitchFamily="2" charset="-122"/>
              </a:rPr>
              <a:t>、</a:t>
            </a:r>
            <a:r>
              <a:rPr lang="en-US" altLang="zh-CN" sz="135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state</a:t>
            </a:r>
            <a:r>
              <a:rPr lang="zh-CN" altLang="en-US" sz="135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、</a:t>
            </a:r>
            <a:r>
              <a:rPr lang="en-US" altLang="zh-CN" sz="135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model</a:t>
            </a:r>
            <a:r>
              <a:rPr lang="zh-CN" altLang="en-US" sz="135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、</a:t>
            </a:r>
            <a:r>
              <a:rPr lang="en-US" altLang="zh-CN" sz="135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action</a:t>
            </a:r>
            <a:endParaRPr lang="en-US" altLang="zh-CN" sz="135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106216" y="2874171"/>
            <a:ext cx="1543051" cy="333375"/>
          </a:xfrm>
          <a:prstGeom prst="ellipse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4155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372790"/>
            <a:ext cx="4292601" cy="3219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467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/>
              <a:t>基于目标的智能体</a:t>
            </a:r>
            <a:endParaRPr lang="en-US" altLang="zh-CN"/>
          </a:p>
        </p:txBody>
      </p:sp>
      <p:sp>
        <p:nvSpPr>
          <p:cNvPr id="62468" name="内容占位符 2"/>
          <p:cNvSpPr>
            <a:spLocks noGrp="1" noChangeArrowheads="1"/>
          </p:cNvSpPr>
          <p:nvPr>
            <p:ph idx="1"/>
          </p:nvPr>
        </p:nvSpPr>
        <p:spPr>
          <a:xfrm>
            <a:off x="685800" y="971550"/>
            <a:ext cx="7696200" cy="362069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951" dirty="0"/>
              <a:t>除了当前状态和历史经验，还需要</a:t>
            </a:r>
            <a:r>
              <a:rPr lang="zh-CN" altLang="en-US" sz="1951" b="1" dirty="0">
                <a:solidFill>
                  <a:srgbClr val="FF0000"/>
                </a:solidFill>
              </a:rPr>
              <a:t>目标信息</a:t>
            </a:r>
            <a:r>
              <a:rPr lang="zh-CN" altLang="en-US" sz="1951" dirty="0"/>
              <a:t>来描述想要达到的状况</a:t>
            </a:r>
            <a:endParaRPr lang="en-US" altLang="zh-CN" sz="1951" dirty="0"/>
          </a:p>
          <a:p>
            <a:pPr lvl="1">
              <a:lnSpc>
                <a:spcPct val="150000"/>
              </a:lnSpc>
            </a:pPr>
            <a:r>
              <a:rPr lang="zh-CN" altLang="en-US" sz="1951" dirty="0"/>
              <a:t>出租车：乘客要到达的目的地</a:t>
            </a:r>
            <a:endParaRPr lang="en-US" altLang="zh-CN" sz="1951" dirty="0"/>
          </a:p>
          <a:p>
            <a:pPr>
              <a:lnSpc>
                <a:spcPct val="150000"/>
              </a:lnSpc>
            </a:pPr>
            <a:endParaRPr lang="en-US" altLang="zh-CN" sz="1951" dirty="0"/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76200" y="1885950"/>
            <a:ext cx="5562600" cy="149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57200" indent="-4572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914400" indent="-4572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zh-CN" altLang="en-US" sz="1800" dirty="0">
                <a:latin typeface="Arial" panose="020B0604020202020204" pitchFamily="34" charset="0"/>
                <a:ea typeface="宋体" panose="02010600030101010101" pitchFamily="2" charset="-122"/>
              </a:rPr>
              <a:t>与反射</a:t>
            </a:r>
            <a:r>
              <a:rPr lang="en-US" altLang="zh-CN" sz="1800" dirty="0">
                <a:latin typeface="Arial" panose="020B0604020202020204" pitchFamily="34" charset="0"/>
                <a:ea typeface="宋体" panose="02010600030101010101" pitchFamily="2" charset="-122"/>
              </a:rPr>
              <a:t>Agent</a:t>
            </a:r>
            <a:r>
              <a:rPr lang="zh-CN" altLang="en-US" sz="1800" dirty="0">
                <a:latin typeface="Arial" panose="020B0604020202020204" pitchFamily="34" charset="0"/>
                <a:ea typeface="宋体" panose="02010600030101010101" pitchFamily="2" charset="-122"/>
              </a:rPr>
              <a:t>的根本不同：</a:t>
            </a:r>
            <a:endParaRPr lang="en-US" altLang="zh-CN" sz="1800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1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500" dirty="0">
                <a:latin typeface="Arial" panose="020B0604020202020204" pitchFamily="34" charset="0"/>
                <a:ea typeface="宋体" panose="02010600030101010101" pitchFamily="2" charset="-122"/>
              </a:rPr>
              <a:t>反射</a:t>
            </a:r>
            <a:r>
              <a:rPr lang="en-US" altLang="zh-CN" sz="1500" dirty="0">
                <a:latin typeface="Arial" panose="020B0604020202020204" pitchFamily="34" charset="0"/>
                <a:ea typeface="宋体" panose="02010600030101010101" pitchFamily="2" charset="-122"/>
              </a:rPr>
              <a:t>Agent</a:t>
            </a:r>
            <a:r>
              <a:rPr lang="zh-CN" altLang="en-US" sz="1500" dirty="0">
                <a:latin typeface="Arial" panose="020B0604020202020204" pitchFamily="34" charset="0"/>
                <a:ea typeface="宋体" panose="02010600030101010101" pitchFamily="2" charset="-122"/>
              </a:rPr>
              <a:t>内建的规则直接把感知映射到了行动</a:t>
            </a:r>
            <a:endParaRPr lang="en-US" altLang="zh-CN" sz="1500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1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500" dirty="0">
                <a:latin typeface="Arial" panose="020B0604020202020204" pitchFamily="34" charset="0"/>
                <a:ea typeface="宋体" panose="02010600030101010101" pitchFamily="2" charset="-122"/>
              </a:rPr>
              <a:t>目标</a:t>
            </a:r>
            <a:r>
              <a:rPr lang="en-US" altLang="zh-CN" sz="1500" dirty="0">
                <a:latin typeface="Arial" panose="020B0604020202020204" pitchFamily="34" charset="0"/>
                <a:ea typeface="宋体" panose="02010600030101010101" pitchFamily="2" charset="-122"/>
              </a:rPr>
              <a:t>Agent</a:t>
            </a:r>
            <a:r>
              <a:rPr lang="zh-CN" altLang="en-US" sz="1500" dirty="0">
                <a:latin typeface="Arial" panose="020B0604020202020204" pitchFamily="34" charset="0"/>
                <a:ea typeface="宋体" panose="02010600030101010101" pitchFamily="2" charset="-122"/>
              </a:rPr>
              <a:t>则考虑了未来的影响，原则上要求会推理</a:t>
            </a:r>
          </a:p>
        </p:txBody>
      </p:sp>
    </p:spTree>
    <p:extLst>
      <p:ext uri="{BB962C8B-B14F-4D97-AF65-F5344CB8AC3E}">
        <p14:creationId xmlns:p14="http://schemas.microsoft.com/office/powerpoint/2010/main" val="2205692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331120" y="148827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zh-CN" altLang="en-US" sz="3000" kern="0" dirty="0">
                <a:solidFill>
                  <a:schemeClr val="tx2"/>
                </a:solidFill>
              </a:rPr>
              <a:t>基于目标的智能体</a:t>
            </a:r>
            <a:endParaRPr lang="en-US" altLang="zh-CN" sz="3000" kern="0" dirty="0">
              <a:solidFill>
                <a:schemeClr val="tx2"/>
              </a:solidFill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B3663B4-EE6E-4475-86F8-2B503E2E60EA}"/>
              </a:ext>
            </a:extLst>
          </p:cNvPr>
          <p:cNvSpPr/>
          <p:nvPr/>
        </p:nvSpPr>
        <p:spPr>
          <a:xfrm>
            <a:off x="1925242" y="1059657"/>
            <a:ext cx="3781425" cy="340280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881BE9C-31F6-4F0D-85EF-9FA9D1752AF0}"/>
              </a:ext>
            </a:extLst>
          </p:cNvPr>
          <p:cNvSpPr txBox="1"/>
          <p:nvPr/>
        </p:nvSpPr>
        <p:spPr>
          <a:xfrm>
            <a:off x="2330055" y="3964782"/>
            <a:ext cx="994170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srgbClr val="FF0000"/>
                </a:solidFill>
              </a:rPr>
              <a:t>智能体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FD36DED-AEE0-4D2D-84B7-834EFDDFD63B}"/>
              </a:ext>
            </a:extLst>
          </p:cNvPr>
          <p:cNvSpPr/>
          <p:nvPr/>
        </p:nvSpPr>
        <p:spPr>
          <a:xfrm>
            <a:off x="6221016" y="1059657"/>
            <a:ext cx="864395" cy="340280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1599FAE-A0F7-4F4C-8CCC-3963369B748E}"/>
              </a:ext>
            </a:extLst>
          </p:cNvPr>
          <p:cNvSpPr txBox="1"/>
          <p:nvPr/>
        </p:nvSpPr>
        <p:spPr>
          <a:xfrm>
            <a:off x="6137672" y="2418161"/>
            <a:ext cx="1081088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srgbClr val="FF0000"/>
                </a:solidFill>
              </a:rPr>
              <a:t>环境</a:t>
            </a:r>
            <a:endParaRPr lang="en-US" altLang="zh-CN" dirty="0">
              <a:solidFill>
                <a:srgbClr val="FF0000"/>
              </a:solidFill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D1FE854-79D5-4536-BFD3-7E717CD2C6D9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5166123" y="1316831"/>
            <a:ext cx="1296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95E0EB3-4564-4431-94E0-18B2372787CF}"/>
              </a:ext>
            </a:extLst>
          </p:cNvPr>
          <p:cNvSpPr txBox="1"/>
          <p:nvPr/>
        </p:nvSpPr>
        <p:spPr>
          <a:xfrm>
            <a:off x="4193382" y="1178720"/>
            <a:ext cx="97274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dirty="0"/>
              <a:t>传感器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83FA5174-5FD6-49A8-8FCA-C8E6278D1A6B}"/>
              </a:ext>
            </a:extLst>
          </p:cNvPr>
          <p:cNvCxnSpPr>
            <a:cxnSpLocks/>
            <a:stCxn id="14" idx="2"/>
            <a:endCxn id="18" idx="0"/>
          </p:cNvCxnSpPr>
          <p:nvPr/>
        </p:nvCxnSpPr>
        <p:spPr>
          <a:xfrm>
            <a:off x="4680347" y="1454945"/>
            <a:ext cx="3572" cy="198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AB5C83F-0CFF-488B-9665-6283CB211B95}"/>
              </a:ext>
            </a:extLst>
          </p:cNvPr>
          <p:cNvSpPr txBox="1"/>
          <p:nvPr/>
        </p:nvSpPr>
        <p:spPr>
          <a:xfrm>
            <a:off x="4062414" y="1653779"/>
            <a:ext cx="1241823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/>
              <a:t>现在世界是什么样的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FBAE859-CDD6-4106-8297-CCA3F2001F6A}"/>
              </a:ext>
            </a:extLst>
          </p:cNvPr>
          <p:cNvSpPr txBox="1"/>
          <p:nvPr/>
        </p:nvSpPr>
        <p:spPr>
          <a:xfrm>
            <a:off x="4031458" y="3361136"/>
            <a:ext cx="1296591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/>
              <a:t>现在我应该采取什么行动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3E42563-0D78-44BB-8624-B932FF8716A4}"/>
              </a:ext>
            </a:extLst>
          </p:cNvPr>
          <p:cNvCxnSpPr>
            <a:cxnSpLocks/>
            <a:stCxn id="23" idx="2"/>
            <a:endCxn id="27" idx="0"/>
          </p:cNvCxnSpPr>
          <p:nvPr/>
        </p:nvCxnSpPr>
        <p:spPr>
          <a:xfrm>
            <a:off x="4680347" y="3845719"/>
            <a:ext cx="0" cy="28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C3064D75-EA7E-473A-89E0-446A8F3253C8}"/>
              </a:ext>
            </a:extLst>
          </p:cNvPr>
          <p:cNvSpPr txBox="1"/>
          <p:nvPr/>
        </p:nvSpPr>
        <p:spPr>
          <a:xfrm>
            <a:off x="3962399" y="4135042"/>
            <a:ext cx="1106093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dirty="0"/>
              <a:t>执行器</a:t>
            </a:r>
            <a:endParaRPr lang="en-US" altLang="zh-CN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B020201-5635-451B-8295-B1D1753B5DC6}"/>
              </a:ext>
            </a:extLst>
          </p:cNvPr>
          <p:cNvSpPr txBox="1"/>
          <p:nvPr/>
        </p:nvSpPr>
        <p:spPr>
          <a:xfrm>
            <a:off x="2570561" y="3468293"/>
            <a:ext cx="556023" cy="3077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400" dirty="0"/>
              <a:t>目标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EAFE9F9-CB4C-4E28-9FA7-3CFE8387C477}"/>
              </a:ext>
            </a:extLst>
          </p:cNvPr>
          <p:cNvCxnSpPr>
            <a:cxnSpLocks/>
            <a:stCxn id="29" idx="3"/>
            <a:endCxn id="23" idx="1"/>
          </p:cNvCxnSpPr>
          <p:nvPr/>
        </p:nvCxnSpPr>
        <p:spPr>
          <a:xfrm flipV="1">
            <a:off x="3126581" y="3602831"/>
            <a:ext cx="904875" cy="47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D1E44838-F911-4BBB-8BC3-8CCE2A0769B8}"/>
              </a:ext>
            </a:extLst>
          </p:cNvPr>
          <p:cNvSpPr txBox="1"/>
          <p:nvPr/>
        </p:nvSpPr>
        <p:spPr>
          <a:xfrm>
            <a:off x="2249091" y="1344217"/>
            <a:ext cx="846535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/>
              <a:t>状态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6727A94-D519-4A2E-AB1D-28AAC9FD9AAD}"/>
              </a:ext>
            </a:extLst>
          </p:cNvPr>
          <p:cNvSpPr txBox="1"/>
          <p:nvPr/>
        </p:nvSpPr>
        <p:spPr>
          <a:xfrm>
            <a:off x="2081212" y="1870475"/>
            <a:ext cx="1243013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/>
              <a:t>世界如何演变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3649BC7-6F90-4375-8890-A788E9F6F29A}"/>
              </a:ext>
            </a:extLst>
          </p:cNvPr>
          <p:cNvSpPr txBox="1"/>
          <p:nvPr/>
        </p:nvSpPr>
        <p:spPr>
          <a:xfrm>
            <a:off x="2024063" y="2519364"/>
            <a:ext cx="1318023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/>
              <a:t>我的行动产生了什么影响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C95029FC-AC03-49DB-AAB5-C8C5F273CD37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3095627" y="1482331"/>
            <a:ext cx="840581" cy="257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480C6EDD-EDB2-4E28-AA19-D19ABBE55BDC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3324227" y="1869283"/>
            <a:ext cx="611981" cy="140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DDEB13C3-13BC-4C30-8C94-26C5E9CD6DBD}"/>
              </a:ext>
            </a:extLst>
          </p:cNvPr>
          <p:cNvCxnSpPr>
            <a:cxnSpLocks/>
          </p:cNvCxnSpPr>
          <p:nvPr/>
        </p:nvCxnSpPr>
        <p:spPr>
          <a:xfrm flipV="1">
            <a:off x="3158730" y="2107406"/>
            <a:ext cx="888207" cy="381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连接符: 曲线 38">
            <a:extLst>
              <a:ext uri="{FF2B5EF4-FFF2-40B4-BE49-F238E27FC236}">
                <a16:creationId xmlns:a16="http://schemas.microsoft.com/office/drawing/2014/main" id="{2D1B2A65-8A3E-4E0A-9DCA-3A96A216CF70}"/>
              </a:ext>
            </a:extLst>
          </p:cNvPr>
          <p:cNvCxnSpPr/>
          <p:nvPr/>
        </p:nvCxnSpPr>
        <p:spPr>
          <a:xfrm rot="10800000">
            <a:off x="3126581" y="1221583"/>
            <a:ext cx="864395" cy="485775"/>
          </a:xfrm>
          <a:prstGeom prst="curvedConnector3">
            <a:avLst>
              <a:gd name="adj1" fmla="val 33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463D0EED-60A0-4CA7-A7BE-A756B440B5C8}"/>
              </a:ext>
            </a:extLst>
          </p:cNvPr>
          <p:cNvSpPr txBox="1"/>
          <p:nvPr/>
        </p:nvSpPr>
        <p:spPr>
          <a:xfrm>
            <a:off x="3820716" y="2275285"/>
            <a:ext cx="1722835" cy="73866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/>
              <a:t>如果我采用了行动</a:t>
            </a:r>
            <a:r>
              <a:rPr lang="en-US" altLang="zh-CN" sz="1400" dirty="0"/>
              <a:t>A</a:t>
            </a:r>
            <a:r>
              <a:rPr lang="zh-CN" altLang="en-US" sz="1400" dirty="0"/>
              <a:t>世界将会是什么样的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02B249F6-9A23-49B6-862B-DCD71270FA33}"/>
              </a:ext>
            </a:extLst>
          </p:cNvPr>
          <p:cNvCxnSpPr>
            <a:cxnSpLocks/>
            <a:stCxn id="18" idx="2"/>
            <a:endCxn id="5" idx="0"/>
          </p:cNvCxnSpPr>
          <p:nvPr/>
        </p:nvCxnSpPr>
        <p:spPr>
          <a:xfrm flipH="1">
            <a:off x="4682730" y="2138363"/>
            <a:ext cx="1191" cy="136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6F25A6DD-3C9B-4782-A9CF-8F7D396F1322}"/>
              </a:ext>
            </a:extLst>
          </p:cNvPr>
          <p:cNvCxnSpPr>
            <a:cxnSpLocks/>
            <a:stCxn id="5" idx="2"/>
            <a:endCxn id="23" idx="0"/>
          </p:cNvCxnSpPr>
          <p:nvPr/>
        </p:nvCxnSpPr>
        <p:spPr>
          <a:xfrm flipH="1">
            <a:off x="4679754" y="3013949"/>
            <a:ext cx="2380" cy="347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C9DFDA49-A36F-4260-A962-67E1971C8A0F}"/>
              </a:ext>
            </a:extLst>
          </p:cNvPr>
          <p:cNvCxnSpPr>
            <a:cxnSpLocks/>
          </p:cNvCxnSpPr>
          <p:nvPr/>
        </p:nvCxnSpPr>
        <p:spPr>
          <a:xfrm>
            <a:off x="3389711" y="2163367"/>
            <a:ext cx="373856" cy="2464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73EDC5CC-9453-49FB-8C4A-54ABF7B0AE65}"/>
              </a:ext>
            </a:extLst>
          </p:cNvPr>
          <p:cNvCxnSpPr>
            <a:cxnSpLocks/>
          </p:cNvCxnSpPr>
          <p:nvPr/>
        </p:nvCxnSpPr>
        <p:spPr>
          <a:xfrm flipV="1">
            <a:off x="3359945" y="2544366"/>
            <a:ext cx="403623" cy="238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C2401223-B426-432F-A810-EABE791DADAE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5112545" y="4273154"/>
            <a:ext cx="13501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椭圆 29">
            <a:extLst>
              <a:ext uri="{FF2B5EF4-FFF2-40B4-BE49-F238E27FC236}">
                <a16:creationId xmlns:a16="http://schemas.microsoft.com/office/drawing/2014/main" id="{29A199ED-2DF4-49B6-9485-1A342E62F32B}"/>
              </a:ext>
            </a:extLst>
          </p:cNvPr>
          <p:cNvSpPr/>
          <p:nvPr/>
        </p:nvSpPr>
        <p:spPr>
          <a:xfrm>
            <a:off x="2093119" y="3284935"/>
            <a:ext cx="1428751" cy="6286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4312170-DAD0-4F6D-9F32-36B31903B1B9}"/>
              </a:ext>
            </a:extLst>
          </p:cNvPr>
          <p:cNvSpPr/>
          <p:nvPr/>
        </p:nvSpPr>
        <p:spPr>
          <a:xfrm>
            <a:off x="3694510" y="2258319"/>
            <a:ext cx="1970484" cy="6941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2378870" y="3477817"/>
            <a:ext cx="945356" cy="267891"/>
          </a:xfrm>
          <a:prstGeom prst="ellipse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752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/>
              <a:t>基于效用的智能体</a:t>
            </a:r>
            <a:endParaRPr lang="en-US" altLang="zh-CN"/>
          </a:p>
        </p:txBody>
      </p:sp>
      <p:sp>
        <p:nvSpPr>
          <p:cNvPr id="64515" name="内容占位符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rgbClr val="FF0000"/>
                </a:solidFill>
              </a:rPr>
              <a:t>目标</a:t>
            </a:r>
            <a:r>
              <a:rPr lang="zh-CN" altLang="en-US" sz="1800" dirty="0"/>
              <a:t>在很多环境中不足以生成高</a:t>
            </a:r>
            <a:r>
              <a:rPr lang="zh-CN" altLang="en-US" sz="1800" dirty="0">
                <a:solidFill>
                  <a:srgbClr val="FF0000"/>
                </a:solidFill>
              </a:rPr>
              <a:t>品质</a:t>
            </a:r>
            <a:r>
              <a:rPr lang="zh-CN" altLang="en-US" sz="1800" dirty="0"/>
              <a:t>的行为</a:t>
            </a:r>
            <a:endParaRPr lang="en-US" altLang="zh-CN" sz="1800" dirty="0"/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出租车：到达目的地</a:t>
            </a:r>
            <a:endParaRPr lang="en-US" altLang="zh-CN" sz="1800" dirty="0"/>
          </a:p>
          <a:p>
            <a:pPr lvl="1">
              <a:lnSpc>
                <a:spcPct val="150000"/>
              </a:lnSpc>
            </a:pPr>
            <a:r>
              <a:rPr lang="zh-CN" altLang="en-US" sz="1800" u="sng" dirty="0"/>
              <a:t>更快、更安全、更可靠或者更便宜</a:t>
            </a:r>
            <a:endParaRPr lang="en-US" altLang="zh-CN" sz="1800" u="sng" dirty="0"/>
          </a:p>
        </p:txBody>
      </p:sp>
      <p:pic>
        <p:nvPicPr>
          <p:cNvPr id="4" name="图片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1878400"/>
            <a:ext cx="3512299" cy="2486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457201" y="2747964"/>
            <a:ext cx="4900614" cy="1186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just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1651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效用函数</a:t>
            </a:r>
            <a:r>
              <a:rPr lang="zh-CN" altLang="en-US" sz="1651" dirty="0">
                <a:latin typeface="Arial" panose="020B0604020202020204" pitchFamily="34" charset="0"/>
                <a:ea typeface="宋体" panose="02010600030101010101" pitchFamily="2" charset="-122"/>
              </a:rPr>
              <a:t>是</a:t>
            </a:r>
            <a:r>
              <a:rPr lang="zh-CN" altLang="en-US" sz="1651" b="1" dirty="0">
                <a:latin typeface="Arial" panose="020B0604020202020204" pitchFamily="34" charset="0"/>
                <a:ea typeface="宋体" panose="02010600030101010101" pitchFamily="2" charset="-122"/>
              </a:rPr>
              <a:t>性能度量</a:t>
            </a:r>
            <a:r>
              <a:rPr lang="zh-CN" altLang="en-US" sz="1651" dirty="0">
                <a:latin typeface="Arial" panose="020B0604020202020204" pitchFamily="34" charset="0"/>
                <a:ea typeface="宋体" panose="02010600030101010101" pitchFamily="2" charset="-122"/>
              </a:rPr>
              <a:t>的内在化，如果内在的效用函数和外在的性能度量是和谐的，那么</a:t>
            </a:r>
            <a:r>
              <a:rPr lang="zh-CN" altLang="en-US" sz="165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选择最大效用行动的</a:t>
            </a:r>
            <a:r>
              <a:rPr lang="en-US" altLang="zh-CN" sz="165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Agent</a:t>
            </a:r>
            <a:r>
              <a:rPr lang="zh-CN" altLang="en-US" sz="1651" dirty="0">
                <a:latin typeface="Arial" panose="020B0604020202020204" pitchFamily="34" charset="0"/>
                <a:ea typeface="宋体" panose="02010600030101010101" pitchFamily="2" charset="-122"/>
              </a:rPr>
              <a:t>根据外在的性能度量也是理性的。</a:t>
            </a:r>
          </a:p>
        </p:txBody>
      </p:sp>
    </p:spTree>
    <p:extLst>
      <p:ext uri="{BB962C8B-B14F-4D97-AF65-F5344CB8AC3E}">
        <p14:creationId xmlns:p14="http://schemas.microsoft.com/office/powerpoint/2010/main" val="378447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331120" y="148827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zh-CN" altLang="en-US" sz="3000" kern="0" dirty="0">
                <a:solidFill>
                  <a:schemeClr val="tx2"/>
                </a:solidFill>
              </a:rPr>
              <a:t>基于效用的智能体</a:t>
            </a:r>
            <a:endParaRPr lang="en-US" altLang="zh-CN" sz="3000" kern="0" dirty="0">
              <a:solidFill>
                <a:schemeClr val="tx2"/>
              </a:solidFill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B3663B4-EE6E-4475-86F8-2B503E2E60EA}"/>
              </a:ext>
            </a:extLst>
          </p:cNvPr>
          <p:cNvSpPr/>
          <p:nvPr/>
        </p:nvSpPr>
        <p:spPr>
          <a:xfrm>
            <a:off x="1953817" y="1059657"/>
            <a:ext cx="3781425" cy="340161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881BE9C-31F6-4F0D-85EF-9FA9D1752AF0}"/>
              </a:ext>
            </a:extLst>
          </p:cNvPr>
          <p:cNvSpPr txBox="1"/>
          <p:nvPr/>
        </p:nvSpPr>
        <p:spPr>
          <a:xfrm>
            <a:off x="2330055" y="3964783"/>
            <a:ext cx="729853" cy="2769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200" dirty="0"/>
              <a:t>智能体</a:t>
            </a:r>
            <a:endParaRPr lang="en-US" altLang="zh-CN" sz="1200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FD36DED-AEE0-4D2D-84B7-834EFDDFD63B}"/>
              </a:ext>
            </a:extLst>
          </p:cNvPr>
          <p:cNvSpPr/>
          <p:nvPr/>
        </p:nvSpPr>
        <p:spPr>
          <a:xfrm>
            <a:off x="6221016" y="1059657"/>
            <a:ext cx="864395" cy="340280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20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1599FAE-A0F7-4F4C-8CCC-3963369B748E}"/>
              </a:ext>
            </a:extLst>
          </p:cNvPr>
          <p:cNvSpPr txBox="1"/>
          <p:nvPr/>
        </p:nvSpPr>
        <p:spPr>
          <a:xfrm>
            <a:off x="6146009" y="2436020"/>
            <a:ext cx="1079897" cy="2769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200" dirty="0"/>
              <a:t>环境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D1FE854-79D5-4536-BFD3-7E717CD2C6D9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5210177" y="1202531"/>
            <a:ext cx="13358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95E0EB3-4564-4431-94E0-18B2372787CF}"/>
              </a:ext>
            </a:extLst>
          </p:cNvPr>
          <p:cNvSpPr txBox="1"/>
          <p:nvPr/>
        </p:nvSpPr>
        <p:spPr>
          <a:xfrm>
            <a:off x="4237435" y="1075136"/>
            <a:ext cx="972740" cy="2769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200" dirty="0"/>
              <a:t>传感器</a:t>
            </a:r>
            <a:endParaRPr lang="en-US" altLang="zh-CN" sz="1200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83FA5174-5FD6-49A8-8FCA-C8E6278D1A6B}"/>
              </a:ext>
            </a:extLst>
          </p:cNvPr>
          <p:cNvCxnSpPr>
            <a:cxnSpLocks/>
            <a:stCxn id="14" idx="2"/>
            <a:endCxn id="18" idx="0"/>
          </p:cNvCxnSpPr>
          <p:nvPr/>
        </p:nvCxnSpPr>
        <p:spPr>
          <a:xfrm>
            <a:off x="4724400" y="1329929"/>
            <a:ext cx="7144" cy="1559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AB5C83F-0CFF-488B-9665-6283CB211B95}"/>
              </a:ext>
            </a:extLst>
          </p:cNvPr>
          <p:cNvSpPr txBox="1"/>
          <p:nvPr/>
        </p:nvSpPr>
        <p:spPr>
          <a:xfrm>
            <a:off x="4111229" y="1485901"/>
            <a:ext cx="1241823" cy="4616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200" dirty="0"/>
              <a:t>现在世界是什么样的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FBAE859-CDD6-4106-8297-CCA3F2001F6A}"/>
              </a:ext>
            </a:extLst>
          </p:cNvPr>
          <p:cNvSpPr txBox="1"/>
          <p:nvPr/>
        </p:nvSpPr>
        <p:spPr>
          <a:xfrm>
            <a:off x="4086225" y="3517108"/>
            <a:ext cx="1295400" cy="4616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200" dirty="0"/>
              <a:t>现在我应该采取什么行动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3E42563-0D78-44BB-8624-B932FF8716A4}"/>
              </a:ext>
            </a:extLst>
          </p:cNvPr>
          <p:cNvCxnSpPr>
            <a:cxnSpLocks/>
            <a:endCxn id="27" idx="0"/>
          </p:cNvCxnSpPr>
          <p:nvPr/>
        </p:nvCxnSpPr>
        <p:spPr>
          <a:xfrm>
            <a:off x="4729163" y="3964782"/>
            <a:ext cx="0" cy="2357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C3064D75-EA7E-473A-89E0-446A8F3253C8}"/>
              </a:ext>
            </a:extLst>
          </p:cNvPr>
          <p:cNvSpPr txBox="1"/>
          <p:nvPr/>
        </p:nvSpPr>
        <p:spPr>
          <a:xfrm>
            <a:off x="4296965" y="4200527"/>
            <a:ext cx="864395" cy="2769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200" dirty="0"/>
              <a:t>执行器</a:t>
            </a:r>
            <a:endParaRPr lang="en-US" altLang="zh-CN" sz="12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B020201-5635-451B-8295-B1D1753B5DC6}"/>
              </a:ext>
            </a:extLst>
          </p:cNvPr>
          <p:cNvSpPr txBox="1"/>
          <p:nvPr/>
        </p:nvSpPr>
        <p:spPr>
          <a:xfrm>
            <a:off x="2651524" y="2937274"/>
            <a:ext cx="592931" cy="27699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200" dirty="0"/>
              <a:t>效用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EAFE9F9-CB4C-4E28-9FA7-3CFE8387C477}"/>
              </a:ext>
            </a:extLst>
          </p:cNvPr>
          <p:cNvCxnSpPr>
            <a:cxnSpLocks/>
            <a:stCxn id="29" idx="3"/>
            <a:endCxn id="30" idx="1"/>
          </p:cNvCxnSpPr>
          <p:nvPr/>
        </p:nvCxnSpPr>
        <p:spPr>
          <a:xfrm flipV="1">
            <a:off x="3244455" y="3063479"/>
            <a:ext cx="7786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D1E44838-F911-4BBB-8BC3-8CCE2A0769B8}"/>
              </a:ext>
            </a:extLst>
          </p:cNvPr>
          <p:cNvSpPr txBox="1"/>
          <p:nvPr/>
        </p:nvSpPr>
        <p:spPr>
          <a:xfrm>
            <a:off x="2249091" y="1263255"/>
            <a:ext cx="846535" cy="27699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200" dirty="0"/>
              <a:t>状态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6727A94-D519-4A2E-AB1D-28AAC9FD9AAD}"/>
              </a:ext>
            </a:extLst>
          </p:cNvPr>
          <p:cNvSpPr txBox="1"/>
          <p:nvPr/>
        </p:nvSpPr>
        <p:spPr>
          <a:xfrm>
            <a:off x="2070498" y="1693070"/>
            <a:ext cx="1241823" cy="27699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200" dirty="0"/>
              <a:t>世界如何演变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3649BC7-6F90-4375-8890-A788E9F6F29A}"/>
              </a:ext>
            </a:extLst>
          </p:cNvPr>
          <p:cNvSpPr txBox="1"/>
          <p:nvPr/>
        </p:nvSpPr>
        <p:spPr>
          <a:xfrm>
            <a:off x="1970485" y="2151462"/>
            <a:ext cx="1494235" cy="4616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200" dirty="0"/>
              <a:t>我的行为产生了什么影响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C95029FC-AC03-49DB-AAB5-C8C5F273CD37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3095626" y="1389461"/>
            <a:ext cx="863204" cy="194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480C6EDD-EDB2-4E28-AA19-D19ABBE55BDC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3312320" y="1683543"/>
            <a:ext cx="732235" cy="136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DDEB13C3-13BC-4C30-8C94-26C5E9CD6DBD}"/>
              </a:ext>
            </a:extLst>
          </p:cNvPr>
          <p:cNvCxnSpPr>
            <a:cxnSpLocks/>
          </p:cNvCxnSpPr>
          <p:nvPr/>
        </p:nvCxnSpPr>
        <p:spPr>
          <a:xfrm flipV="1">
            <a:off x="3527823" y="1756173"/>
            <a:ext cx="496491" cy="5369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连接符: 曲线 38">
            <a:extLst>
              <a:ext uri="{FF2B5EF4-FFF2-40B4-BE49-F238E27FC236}">
                <a16:creationId xmlns:a16="http://schemas.microsoft.com/office/drawing/2014/main" id="{2D1B2A65-8A3E-4E0A-9DCA-3A96A216CF70}"/>
              </a:ext>
            </a:extLst>
          </p:cNvPr>
          <p:cNvCxnSpPr>
            <a:cxnSpLocks/>
          </p:cNvCxnSpPr>
          <p:nvPr/>
        </p:nvCxnSpPr>
        <p:spPr>
          <a:xfrm rot="10800000">
            <a:off x="2908698" y="1190625"/>
            <a:ext cx="1158479" cy="284560"/>
          </a:xfrm>
          <a:prstGeom prst="curvedConnector3">
            <a:avLst>
              <a:gd name="adj1" fmla="val 2638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463D0EED-60A0-4CA7-A7BE-A756B440B5C8}"/>
              </a:ext>
            </a:extLst>
          </p:cNvPr>
          <p:cNvSpPr txBox="1"/>
          <p:nvPr/>
        </p:nvSpPr>
        <p:spPr>
          <a:xfrm>
            <a:off x="3950495" y="2121695"/>
            <a:ext cx="1566863" cy="4616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200" dirty="0"/>
              <a:t>如果我采用了行动</a:t>
            </a:r>
            <a:r>
              <a:rPr lang="en-US" altLang="zh-CN" sz="1200" dirty="0"/>
              <a:t>A</a:t>
            </a:r>
            <a:r>
              <a:rPr lang="zh-CN" altLang="en-US" sz="1200" dirty="0"/>
              <a:t>世界将会是什么样的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02B249F6-9A23-49B6-862B-DCD71270FA33}"/>
              </a:ext>
            </a:extLst>
          </p:cNvPr>
          <p:cNvCxnSpPr>
            <a:cxnSpLocks/>
            <a:stCxn id="18" idx="2"/>
            <a:endCxn id="5" idx="0"/>
          </p:cNvCxnSpPr>
          <p:nvPr/>
        </p:nvCxnSpPr>
        <p:spPr>
          <a:xfrm>
            <a:off x="4731544" y="1925242"/>
            <a:ext cx="2381" cy="1964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C9DFDA49-A36F-4260-A962-67E1971C8A0F}"/>
              </a:ext>
            </a:extLst>
          </p:cNvPr>
          <p:cNvCxnSpPr>
            <a:cxnSpLocks/>
          </p:cNvCxnSpPr>
          <p:nvPr/>
        </p:nvCxnSpPr>
        <p:spPr>
          <a:xfrm>
            <a:off x="3378994" y="1853803"/>
            <a:ext cx="590551" cy="233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73EDC5CC-9453-49FB-8C4A-54ABF7B0AE65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3464719" y="2357439"/>
            <a:ext cx="379811" cy="13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0734C772-2783-4611-AFFB-9EA8A6E321D5}"/>
              </a:ext>
            </a:extLst>
          </p:cNvPr>
          <p:cNvSpPr txBox="1"/>
          <p:nvPr/>
        </p:nvSpPr>
        <p:spPr>
          <a:xfrm>
            <a:off x="4023123" y="2820592"/>
            <a:ext cx="1421607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/>
              <a:t>在这种状态下产生什么效用</a:t>
            </a: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1D7B4FAD-E150-4E36-AA40-57ED9C6DC2EA}"/>
              </a:ext>
            </a:extLst>
          </p:cNvPr>
          <p:cNvCxnSpPr>
            <a:cxnSpLocks/>
            <a:stCxn id="5" idx="2"/>
            <a:endCxn id="30" idx="0"/>
          </p:cNvCxnSpPr>
          <p:nvPr/>
        </p:nvCxnSpPr>
        <p:spPr>
          <a:xfrm>
            <a:off x="4733925" y="2559845"/>
            <a:ext cx="0" cy="260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6A428ACF-5362-41FC-A5E5-BA1C69A02BFA}"/>
              </a:ext>
            </a:extLst>
          </p:cNvPr>
          <p:cNvCxnSpPr>
            <a:stCxn id="30" idx="2"/>
            <a:endCxn id="23" idx="0"/>
          </p:cNvCxnSpPr>
          <p:nvPr/>
        </p:nvCxnSpPr>
        <p:spPr>
          <a:xfrm>
            <a:off x="4733925" y="3306368"/>
            <a:ext cx="0" cy="210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0F0F1556-1B08-4061-A56C-BF2BBA74FB8A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5161360" y="4327922"/>
            <a:ext cx="12382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29A199ED-2DF4-49B6-9485-1A342E62F32B}"/>
              </a:ext>
            </a:extLst>
          </p:cNvPr>
          <p:cNvSpPr/>
          <p:nvPr/>
        </p:nvSpPr>
        <p:spPr>
          <a:xfrm>
            <a:off x="2195514" y="2730103"/>
            <a:ext cx="1428751" cy="6286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2481263" y="2924176"/>
            <a:ext cx="944167" cy="266700"/>
          </a:xfrm>
          <a:prstGeom prst="ellipse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4312170-DAD0-4F6D-9F32-36B31903B1B9}"/>
              </a:ext>
            </a:extLst>
          </p:cNvPr>
          <p:cNvSpPr/>
          <p:nvPr/>
        </p:nvSpPr>
        <p:spPr>
          <a:xfrm>
            <a:off x="3810000" y="2717008"/>
            <a:ext cx="1970485" cy="6941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5570" name="矩形 2"/>
          <p:cNvSpPr>
            <a:spLocks noChangeArrowheads="1"/>
          </p:cNvSpPr>
          <p:nvPr/>
        </p:nvSpPr>
        <p:spPr bwMode="auto">
          <a:xfrm>
            <a:off x="1871665" y="4431508"/>
            <a:ext cx="5354241" cy="5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en-US" sz="1351">
                <a:latin typeface="Arial" panose="020B0604020202020204" pitchFamily="34" charset="0"/>
                <a:ea typeface="宋体" panose="02010600030101010101" pitchFamily="2" charset="-122"/>
              </a:rPr>
              <a:t>使用了</a:t>
            </a:r>
            <a:r>
              <a:rPr lang="zh-CN" altLang="en-US" sz="135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世界模型</a:t>
            </a:r>
            <a:r>
              <a:rPr lang="zh-CN" altLang="en-US" sz="1351">
                <a:latin typeface="Arial" panose="020B0604020202020204" pitchFamily="34" charset="0"/>
                <a:ea typeface="宋体" panose="02010600030101010101" pitchFamily="2" charset="-122"/>
              </a:rPr>
              <a:t>和度量对各个状态偏好程度的</a:t>
            </a:r>
            <a:r>
              <a:rPr lang="zh-CN" altLang="en-US" sz="135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效用函数</a:t>
            </a:r>
            <a:endParaRPr lang="en-US" altLang="zh-CN" sz="1351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872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Learning agents</a:t>
            </a:r>
          </a:p>
        </p:txBody>
      </p:sp>
      <p:sp>
        <p:nvSpPr>
          <p:cNvPr id="66563" name="内容占位符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2100" dirty="0"/>
              <a:t>1950</a:t>
            </a:r>
            <a:r>
              <a:rPr lang="zh-CN" altLang="zh-CN" sz="2100" dirty="0"/>
              <a:t>年，图灵一篇里程碑式的论文</a:t>
            </a:r>
            <a:r>
              <a:rPr lang="zh-CN" altLang="en-US" sz="2100" dirty="0"/>
              <a:t>，</a:t>
            </a:r>
            <a:r>
              <a:rPr lang="zh-CN" altLang="zh-CN" sz="2100" dirty="0"/>
              <a:t>机器能思考吗？为人类带来了一个新学科</a:t>
            </a:r>
            <a:r>
              <a:rPr lang="en-US" altLang="zh-CN" sz="2100" dirty="0"/>
              <a:t>—</a:t>
            </a:r>
            <a:r>
              <a:rPr lang="zh-CN" altLang="zh-CN" sz="2100" dirty="0"/>
              <a:t>人工智能。</a:t>
            </a:r>
            <a:endParaRPr lang="en-US" altLang="zh-CN" sz="2100" dirty="0"/>
          </a:p>
          <a:p>
            <a:pPr>
              <a:lnSpc>
                <a:spcPct val="150000"/>
              </a:lnSpc>
            </a:pPr>
            <a:r>
              <a:rPr lang="zh-CN" altLang="en-US" sz="2100" dirty="0"/>
              <a:t>提出</a:t>
            </a:r>
            <a:r>
              <a:rPr lang="zh-CN" altLang="en-US" sz="2100" dirty="0">
                <a:solidFill>
                  <a:srgbClr val="FF0000"/>
                </a:solidFill>
              </a:rPr>
              <a:t>人工编制程序实现智能机器的思想</a:t>
            </a:r>
            <a:r>
              <a:rPr lang="zh-CN" altLang="en-US" sz="2100" dirty="0"/>
              <a:t>；估计了这可能需要的工作量，结论是“看来需要某种更迅速的方法”</a:t>
            </a:r>
            <a:endParaRPr lang="en-US" altLang="zh-CN" sz="2100" dirty="0"/>
          </a:p>
          <a:p>
            <a:pPr>
              <a:lnSpc>
                <a:spcPct val="150000"/>
              </a:lnSpc>
            </a:pPr>
            <a:endParaRPr lang="en-US" altLang="zh-CN" sz="2100" dirty="0"/>
          </a:p>
          <a:p>
            <a:pPr>
              <a:lnSpc>
                <a:spcPct val="150000"/>
              </a:lnSpc>
            </a:pPr>
            <a:r>
              <a:rPr lang="zh-CN" altLang="en-US" sz="2100" dirty="0"/>
              <a:t>提出了</a:t>
            </a:r>
            <a:r>
              <a:rPr lang="zh-CN" altLang="en-US" sz="2100" dirty="0">
                <a:solidFill>
                  <a:srgbClr val="FF0000"/>
                </a:solidFill>
              </a:rPr>
              <a:t>建造会学习的机器，然后教育它们</a:t>
            </a:r>
            <a:r>
              <a:rPr lang="zh-CN" altLang="en-US" sz="2100" dirty="0"/>
              <a:t>。</a:t>
            </a:r>
            <a:endParaRPr lang="en-US" altLang="zh-CN" sz="2100" dirty="0"/>
          </a:p>
        </p:txBody>
      </p:sp>
    </p:spTree>
    <p:extLst>
      <p:ext uri="{BB962C8B-B14F-4D97-AF65-F5344CB8AC3E}">
        <p14:creationId xmlns:p14="http://schemas.microsoft.com/office/powerpoint/2010/main" val="2351485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kern="1200" dirty="0">
                <a:solidFill>
                  <a:schemeClr val="tx1"/>
                </a:solidFill>
              </a:rPr>
              <a:t>智能体（</a:t>
            </a:r>
            <a:r>
              <a:rPr lang="en-US" altLang="zh-CN" kern="1200" dirty="0">
                <a:solidFill>
                  <a:schemeClr val="tx1"/>
                </a:solidFill>
              </a:rPr>
              <a:t>Agent</a:t>
            </a:r>
            <a:r>
              <a:rPr lang="en-US" altLang="zh-CN" kern="1200" dirty="0">
                <a:solidFill>
                  <a:schemeClr val="tx1"/>
                </a:solidFill>
                <a:latin typeface="+mj-ea"/>
              </a:rPr>
              <a:t>)</a:t>
            </a:r>
            <a:endParaRPr lang="zh-CN" altLang="en-US" kern="1200" dirty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047751"/>
            <a:ext cx="7834312" cy="3696891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en-US" altLang="zh-CN" sz="1951" dirty="0">
                <a:solidFill>
                  <a:srgbClr val="FF0000"/>
                </a:solidFill>
              </a:rPr>
              <a:t>Agent</a:t>
            </a:r>
            <a:r>
              <a:rPr lang="zh-CN" altLang="en-US" sz="1951" dirty="0"/>
              <a:t>通过传感器感知环境，并通过执行器对所处的环境产生影响。</a:t>
            </a:r>
            <a:endParaRPr lang="en-US" altLang="zh-CN" sz="1951" dirty="0"/>
          </a:p>
          <a:p>
            <a:pPr lvl="1" eaLnBrk="1" hangingPunct="1">
              <a:lnSpc>
                <a:spcPct val="150000"/>
              </a:lnSpc>
            </a:pPr>
            <a:r>
              <a:rPr lang="zh-CN" altLang="en-US" sz="1651" dirty="0">
                <a:solidFill>
                  <a:srgbClr val="FF0000"/>
                </a:solidFill>
              </a:rPr>
              <a:t>感知</a:t>
            </a:r>
            <a:r>
              <a:rPr lang="zh-CN" altLang="en-US" sz="1651" dirty="0"/>
              <a:t>：表示</a:t>
            </a:r>
            <a:r>
              <a:rPr lang="zh-CN" altLang="en-US" sz="1651" dirty="0">
                <a:solidFill>
                  <a:srgbClr val="0070C0"/>
                </a:solidFill>
              </a:rPr>
              <a:t>任何给定时刻</a:t>
            </a:r>
            <a:r>
              <a:rPr lang="en-US" altLang="zh-CN" sz="1651" dirty="0"/>
              <a:t>Agent</a:t>
            </a:r>
            <a:r>
              <a:rPr lang="zh-CN" altLang="en-US" sz="1651" dirty="0"/>
              <a:t>的感知输入</a:t>
            </a:r>
            <a:endParaRPr lang="en-US" altLang="zh-CN" sz="1651" dirty="0"/>
          </a:p>
          <a:p>
            <a:pPr lvl="1" eaLnBrk="1" hangingPunct="1">
              <a:lnSpc>
                <a:spcPct val="150000"/>
              </a:lnSpc>
            </a:pPr>
            <a:r>
              <a:rPr lang="zh-CN" altLang="en-US" sz="1651" dirty="0">
                <a:solidFill>
                  <a:srgbClr val="FF0000"/>
                </a:solidFill>
              </a:rPr>
              <a:t>感知序列</a:t>
            </a:r>
            <a:r>
              <a:rPr lang="zh-CN" altLang="en-US" sz="1651" dirty="0"/>
              <a:t>：该</a:t>
            </a:r>
            <a:r>
              <a:rPr lang="en-US" altLang="zh-CN" sz="1651" dirty="0"/>
              <a:t>Agent</a:t>
            </a:r>
            <a:r>
              <a:rPr lang="zh-CN" altLang="en-US" sz="1651" dirty="0"/>
              <a:t>所收到的所有输入数据的</a:t>
            </a:r>
            <a:r>
              <a:rPr lang="zh-CN" altLang="en-US" sz="1651" dirty="0">
                <a:solidFill>
                  <a:srgbClr val="00B0F0"/>
                </a:solidFill>
              </a:rPr>
              <a:t>完整历史</a:t>
            </a:r>
            <a:endParaRPr lang="en-US" altLang="zh-CN" sz="1651" dirty="0">
              <a:solidFill>
                <a:srgbClr val="00B0F0"/>
              </a:solidFill>
            </a:endParaRPr>
          </a:p>
          <a:p>
            <a:pPr eaLnBrk="1" hangingPunct="1">
              <a:lnSpc>
                <a:spcPct val="90000"/>
              </a:lnSpc>
            </a:pPr>
            <a:endParaRPr lang="en-US" altLang="zh-CN" sz="2251" dirty="0"/>
          </a:p>
        </p:txBody>
      </p:sp>
      <p:sp>
        <p:nvSpPr>
          <p:cNvPr id="14341" name="矩形 2"/>
          <p:cNvSpPr>
            <a:spLocks noChangeArrowheads="1"/>
          </p:cNvSpPr>
          <p:nvPr/>
        </p:nvSpPr>
        <p:spPr bwMode="auto">
          <a:xfrm>
            <a:off x="5790007" y="3409951"/>
            <a:ext cx="2947988" cy="1027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351" dirty="0">
                <a:latin typeface="Arial" panose="020B0604020202020204" pitchFamily="34" charset="0"/>
                <a:ea typeface="宋体" panose="02010600030101010101" pitchFamily="2" charset="-122"/>
              </a:rPr>
              <a:t>Agent</a:t>
            </a:r>
            <a:r>
              <a:rPr lang="zh-CN" altLang="en-US" sz="1351" dirty="0">
                <a:latin typeface="Arial" panose="020B0604020202020204" pitchFamily="34" charset="0"/>
                <a:ea typeface="宋体" panose="02010600030101010101" pitchFamily="2" charset="-122"/>
              </a:rPr>
              <a:t>在任何给定时刻的行动选择依赖于到那个时刻为止，该</a:t>
            </a:r>
            <a:r>
              <a:rPr lang="en-US" altLang="zh-CN" sz="1351" dirty="0">
                <a:latin typeface="Arial" panose="020B0604020202020204" pitchFamily="34" charset="0"/>
                <a:ea typeface="宋体" panose="02010600030101010101" pitchFamily="2" charset="-122"/>
              </a:rPr>
              <a:t>Agent</a:t>
            </a:r>
            <a:r>
              <a:rPr lang="zh-CN" altLang="en-US" sz="1351" dirty="0">
                <a:latin typeface="Arial" panose="020B0604020202020204" pitchFamily="34" charset="0"/>
                <a:ea typeface="宋体" panose="02010600030101010101" pitchFamily="2" charset="-122"/>
              </a:rPr>
              <a:t>感知到的序列</a:t>
            </a:r>
            <a:endParaRPr lang="en-US" altLang="zh-CN" sz="135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6" name="Group 3"/>
          <p:cNvGrpSpPr/>
          <p:nvPr/>
        </p:nvGrpSpPr>
        <p:grpSpPr>
          <a:xfrm>
            <a:off x="609600" y="2800350"/>
            <a:ext cx="4953000" cy="2057400"/>
            <a:chOff x="2209800" y="3194447"/>
            <a:chExt cx="4692252" cy="1434703"/>
          </a:xfrm>
        </p:grpSpPr>
        <p:sp>
          <p:nvSpPr>
            <p:cNvPr id="7" name="AutoShape 7"/>
            <p:cNvSpPr>
              <a:spLocks/>
            </p:cNvSpPr>
            <p:nvPr/>
          </p:nvSpPr>
          <p:spPr bwMode="auto">
            <a:xfrm>
              <a:off x="2209800" y="3200398"/>
              <a:ext cx="2155031" cy="1309688"/>
            </a:xfrm>
            <a:prstGeom prst="roundRect">
              <a:avLst>
                <a:gd name="adj" fmla="val 10912"/>
              </a:avLst>
            </a:prstGeom>
            <a:solidFill>
              <a:srgbClr val="9FB0D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8" name="Line 8"/>
            <p:cNvSpPr>
              <a:spLocks noChangeShapeType="1"/>
            </p:cNvSpPr>
            <p:nvPr/>
          </p:nvSpPr>
          <p:spPr bwMode="auto">
            <a:xfrm rot="10800000" flipH="1">
              <a:off x="3325414" y="3672670"/>
              <a:ext cx="0" cy="53101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9" name="Rectangle 9"/>
            <p:cNvSpPr>
              <a:spLocks/>
            </p:cNvSpPr>
            <p:nvPr/>
          </p:nvSpPr>
          <p:spPr bwMode="auto">
            <a:xfrm>
              <a:off x="2286000" y="3226592"/>
              <a:ext cx="790575" cy="35242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/>
              <a:r>
                <a:rPr lang="en-US" b="1" dirty="0">
                  <a:latin typeface="Calibri" pitchFamily="34" charset="0"/>
                  <a:cs typeface="Arial" charset="0"/>
                </a:rPr>
                <a:t>Agent</a:t>
              </a:r>
            </a:p>
          </p:txBody>
        </p:sp>
        <p:grpSp>
          <p:nvGrpSpPr>
            <p:cNvPr id="10" name="Group 10"/>
            <p:cNvGrpSpPr>
              <a:grpSpLocks/>
            </p:cNvGrpSpPr>
            <p:nvPr/>
          </p:nvGrpSpPr>
          <p:grpSpPr bwMode="auto">
            <a:xfrm>
              <a:off x="3077764" y="3748869"/>
              <a:ext cx="476250" cy="323850"/>
              <a:chOff x="0" y="0"/>
              <a:chExt cx="400" cy="272"/>
            </a:xfrm>
          </p:grpSpPr>
          <p:sp>
            <p:nvSpPr>
              <p:cNvPr id="20" name="AutoShape 11"/>
              <p:cNvSpPr>
                <a:spLocks/>
              </p:cNvSpPr>
              <p:nvPr/>
            </p:nvSpPr>
            <p:spPr bwMode="auto">
              <a:xfrm>
                <a:off x="0" y="0"/>
                <a:ext cx="400" cy="272"/>
              </a:xfrm>
              <a:prstGeom prst="roundRect">
                <a:avLst>
                  <a:gd name="adj" fmla="val 28120"/>
                </a:avLst>
              </a:prstGeom>
              <a:solidFill>
                <a:srgbClr val="FFFFFF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>
                  <a:latin typeface="Calibri" pitchFamily="34" charset="0"/>
                </a:endParaRPr>
              </a:p>
            </p:txBody>
          </p:sp>
          <p:sp>
            <p:nvSpPr>
              <p:cNvPr id="21" name="Rectangle 12"/>
              <p:cNvSpPr>
                <a:spLocks/>
              </p:cNvSpPr>
              <p:nvPr/>
            </p:nvSpPr>
            <p:spPr bwMode="auto">
              <a:xfrm>
                <a:off x="135" y="32"/>
                <a:ext cx="139" cy="23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40639" bIns="0"/>
              <a:lstStyle/>
              <a:p>
                <a:pPr marL="29765" algn="ctr"/>
                <a:r>
                  <a:rPr lang="en-US" b="1" dirty="0">
                    <a:latin typeface="Calibri" pitchFamily="34" charset="0"/>
                    <a:cs typeface="Arial" charset="0"/>
                  </a:rPr>
                  <a:t>?</a:t>
                </a:r>
              </a:p>
            </p:txBody>
          </p:sp>
        </p:grpSp>
        <p:grpSp>
          <p:nvGrpSpPr>
            <p:cNvPr id="11" name="Group 13"/>
            <p:cNvGrpSpPr>
              <a:grpSpLocks/>
            </p:cNvGrpSpPr>
            <p:nvPr/>
          </p:nvGrpSpPr>
          <p:grpSpPr bwMode="auto">
            <a:xfrm>
              <a:off x="2749152" y="3400425"/>
              <a:ext cx="1104900" cy="1059657"/>
              <a:chOff x="0" y="-6"/>
              <a:chExt cx="928" cy="890"/>
            </a:xfrm>
          </p:grpSpPr>
          <p:sp>
            <p:nvSpPr>
              <p:cNvPr id="18" name="Rectangle 14"/>
              <p:cNvSpPr>
                <a:spLocks/>
              </p:cNvSpPr>
              <p:nvPr/>
            </p:nvSpPr>
            <p:spPr bwMode="auto">
              <a:xfrm>
                <a:off x="52" y="-6"/>
                <a:ext cx="824" cy="304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40639" bIns="0"/>
              <a:lstStyle/>
              <a:p>
                <a:pPr marL="29765" algn="ctr"/>
                <a:r>
                  <a:rPr lang="en-US" dirty="0">
                    <a:latin typeface="Calibri" pitchFamily="34" charset="0"/>
                    <a:cs typeface="Arial" charset="0"/>
                  </a:rPr>
                  <a:t>Sensors</a:t>
                </a:r>
              </a:p>
            </p:txBody>
          </p:sp>
          <p:sp>
            <p:nvSpPr>
              <p:cNvPr id="19" name="Rectangle 15"/>
              <p:cNvSpPr>
                <a:spLocks/>
              </p:cNvSpPr>
              <p:nvPr/>
            </p:nvSpPr>
            <p:spPr bwMode="auto">
              <a:xfrm>
                <a:off x="0" y="636"/>
                <a:ext cx="928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40639" bIns="0"/>
              <a:lstStyle/>
              <a:p>
                <a:pPr marL="29765" algn="ctr"/>
                <a:r>
                  <a:rPr lang="en-US" dirty="0">
                    <a:latin typeface="Calibri" pitchFamily="34" charset="0"/>
                    <a:cs typeface="Arial" charset="0"/>
                  </a:rPr>
                  <a:t>Actuators</a:t>
                </a:r>
              </a:p>
            </p:txBody>
          </p:sp>
        </p:grpSp>
        <p:sp>
          <p:nvSpPr>
            <p:cNvPr id="12" name="AutoShape 16"/>
            <p:cNvSpPr>
              <a:spLocks/>
            </p:cNvSpPr>
            <p:nvPr/>
          </p:nvSpPr>
          <p:spPr bwMode="auto">
            <a:xfrm>
              <a:off x="5380433" y="3194447"/>
              <a:ext cx="1428750" cy="1304925"/>
            </a:xfrm>
            <a:prstGeom prst="roundRect">
              <a:avLst>
                <a:gd name="adj" fmla="val 10944"/>
              </a:avLst>
            </a:prstGeom>
            <a:solidFill>
              <a:srgbClr val="9FB0D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13" name="Rectangle 17"/>
            <p:cNvSpPr>
              <a:spLocks/>
            </p:cNvSpPr>
            <p:nvPr/>
          </p:nvSpPr>
          <p:spPr bwMode="auto">
            <a:xfrm>
              <a:off x="5282802" y="3257550"/>
              <a:ext cx="1619250" cy="35242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b="1" dirty="0">
                  <a:latin typeface="Calibri" pitchFamily="34" charset="0"/>
                  <a:cs typeface="Arial" charset="0"/>
                </a:rPr>
                <a:t>Environment</a:t>
              </a:r>
            </a:p>
          </p:txBody>
        </p:sp>
        <p:sp>
          <p:nvSpPr>
            <p:cNvPr id="14" name="Line 18"/>
            <p:cNvSpPr>
              <a:spLocks noChangeShapeType="1"/>
            </p:cNvSpPr>
            <p:nvPr/>
          </p:nvSpPr>
          <p:spPr bwMode="auto">
            <a:xfrm rot="10800000" flipH="1">
              <a:off x="3896915" y="3574256"/>
              <a:ext cx="185975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15" name="Line 19"/>
            <p:cNvSpPr>
              <a:spLocks noChangeShapeType="1"/>
            </p:cNvSpPr>
            <p:nvPr/>
          </p:nvSpPr>
          <p:spPr bwMode="auto">
            <a:xfrm flipH="1">
              <a:off x="3989783" y="4324350"/>
              <a:ext cx="176093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16" name="Rectangle 20"/>
            <p:cNvSpPr>
              <a:spLocks/>
            </p:cNvSpPr>
            <p:nvPr/>
          </p:nvSpPr>
          <p:spPr bwMode="auto">
            <a:xfrm>
              <a:off x="4396977" y="3584972"/>
              <a:ext cx="942975" cy="2667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sz="1600" dirty="0">
                  <a:latin typeface="Calibri" pitchFamily="34" charset="0"/>
                </a:rPr>
                <a:t>Percepts</a:t>
              </a:r>
            </a:p>
          </p:txBody>
        </p:sp>
        <p:sp>
          <p:nvSpPr>
            <p:cNvPr id="17" name="Rectangle 21"/>
            <p:cNvSpPr>
              <a:spLocks/>
            </p:cNvSpPr>
            <p:nvPr/>
          </p:nvSpPr>
          <p:spPr bwMode="auto">
            <a:xfrm>
              <a:off x="4463652" y="4324350"/>
              <a:ext cx="809625" cy="3048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sz="1600" dirty="0">
                  <a:latin typeface="Calibri" pitchFamily="34" charset="0"/>
                </a:rPr>
                <a:t>Actions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53943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0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8840" y="1200151"/>
            <a:ext cx="5298281" cy="3549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Learning agents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E8DF88A6-98DF-4FC8-8296-7739657C8BF0}"/>
              </a:ext>
            </a:extLst>
          </p:cNvPr>
          <p:cNvSpPr txBox="1">
            <a:spLocks/>
          </p:cNvSpPr>
          <p:nvPr/>
        </p:nvSpPr>
        <p:spPr bwMode="auto">
          <a:xfrm>
            <a:off x="304800" y="971550"/>
            <a:ext cx="6326981" cy="3696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200000"/>
              </a:lnSpc>
              <a:defRPr/>
            </a:pPr>
            <a:r>
              <a:rPr lang="zh-CN" altLang="en-US" sz="1800" kern="0" dirty="0"/>
              <a:t>学习</a:t>
            </a:r>
            <a:r>
              <a:rPr lang="en-US" altLang="zh-CN" sz="1800" kern="0" dirty="0"/>
              <a:t>Agent</a:t>
            </a:r>
            <a:r>
              <a:rPr lang="zh-CN" altLang="en-US" sz="1800" kern="0" dirty="0"/>
              <a:t>的四个组件：</a:t>
            </a:r>
            <a:endParaRPr lang="en-US" altLang="zh-CN" sz="1800" kern="0" dirty="0"/>
          </a:p>
          <a:p>
            <a:pPr lvl="1">
              <a:lnSpc>
                <a:spcPct val="150000"/>
              </a:lnSpc>
              <a:defRPr/>
            </a:pPr>
            <a:r>
              <a:rPr lang="zh-CN" altLang="en-US" sz="1800" b="1" kern="0" dirty="0"/>
              <a:t>性能元件</a:t>
            </a:r>
            <a:endParaRPr lang="en-US" altLang="zh-CN" sz="1800" b="1" kern="0" dirty="0"/>
          </a:p>
          <a:p>
            <a:pPr lvl="2">
              <a:lnSpc>
                <a:spcPct val="150000"/>
              </a:lnSpc>
              <a:defRPr/>
            </a:pPr>
            <a:r>
              <a:rPr lang="en-US" altLang="zh-CN" sz="1400" kern="0" dirty="0"/>
              <a:t>Agent,</a:t>
            </a:r>
            <a:r>
              <a:rPr lang="zh-CN" altLang="en-US" sz="1400" kern="0" dirty="0"/>
              <a:t>接受感知信息并决策</a:t>
            </a:r>
            <a:endParaRPr lang="en-US" altLang="zh-CN" sz="1400" kern="0" dirty="0"/>
          </a:p>
          <a:p>
            <a:pPr lvl="1">
              <a:lnSpc>
                <a:spcPct val="150000"/>
              </a:lnSpc>
              <a:defRPr/>
            </a:pPr>
            <a:r>
              <a:rPr lang="zh-CN" altLang="en-US" sz="1800" b="1" kern="0" dirty="0"/>
              <a:t>学习元件</a:t>
            </a:r>
            <a:endParaRPr lang="en-US" altLang="zh-CN" sz="1800" b="1" kern="0" dirty="0"/>
          </a:p>
          <a:p>
            <a:pPr lvl="2">
              <a:lnSpc>
                <a:spcPct val="150000"/>
              </a:lnSpc>
              <a:defRPr/>
            </a:pPr>
            <a:r>
              <a:rPr lang="zh-CN" altLang="en-US" sz="1400" kern="0" dirty="0"/>
              <a:t>修改性能元件使其在未来做的更好</a:t>
            </a:r>
            <a:endParaRPr lang="en-US" altLang="zh-CN" sz="1400" kern="0" dirty="0"/>
          </a:p>
          <a:p>
            <a:pPr lvl="1">
              <a:lnSpc>
                <a:spcPct val="150000"/>
              </a:lnSpc>
              <a:defRPr/>
            </a:pPr>
            <a:r>
              <a:rPr lang="zh-CN" altLang="en-US" sz="1800" b="1" kern="0" dirty="0"/>
              <a:t>评判元件</a:t>
            </a:r>
            <a:endParaRPr lang="en-US" altLang="zh-CN" sz="1800" b="1" kern="0" dirty="0"/>
          </a:p>
          <a:p>
            <a:pPr lvl="2">
              <a:lnSpc>
                <a:spcPct val="150000"/>
              </a:lnSpc>
              <a:defRPr/>
            </a:pPr>
            <a:r>
              <a:rPr lang="zh-CN" altLang="en-US" sz="1400" kern="0" dirty="0"/>
              <a:t>观察世界并把信息传递给学习元件</a:t>
            </a:r>
            <a:endParaRPr lang="en-US" altLang="zh-CN" sz="1400" kern="0" dirty="0"/>
          </a:p>
          <a:p>
            <a:pPr lvl="1">
              <a:lnSpc>
                <a:spcPct val="150000"/>
              </a:lnSpc>
              <a:defRPr/>
            </a:pPr>
            <a:r>
              <a:rPr lang="zh-CN" altLang="en-US" sz="1800" b="1" kern="0" dirty="0"/>
              <a:t>问题产生器</a:t>
            </a:r>
            <a:endParaRPr lang="en-US" altLang="zh-CN" sz="1800" b="1" kern="0" dirty="0"/>
          </a:p>
          <a:p>
            <a:pPr lvl="2">
              <a:lnSpc>
                <a:spcPct val="150000"/>
              </a:lnSpc>
              <a:defRPr/>
            </a:pPr>
            <a:r>
              <a:rPr lang="zh-CN" altLang="en-US" sz="1400" kern="0" dirty="0"/>
              <a:t>建议少量的探索行为</a:t>
            </a:r>
            <a:endParaRPr lang="en-US" altLang="zh-CN" sz="1400" kern="0" dirty="0"/>
          </a:p>
        </p:txBody>
      </p:sp>
    </p:spTree>
    <p:extLst>
      <p:ext uri="{BB962C8B-B14F-4D97-AF65-F5344CB8AC3E}">
        <p14:creationId xmlns:p14="http://schemas.microsoft.com/office/powerpoint/2010/main" val="226442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0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8840" y="1200151"/>
            <a:ext cx="5298281" cy="3549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Learning agents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E8DF88A6-98DF-4FC8-8296-7739657C8BF0}"/>
              </a:ext>
            </a:extLst>
          </p:cNvPr>
          <p:cNvSpPr txBox="1">
            <a:spLocks/>
          </p:cNvSpPr>
          <p:nvPr/>
        </p:nvSpPr>
        <p:spPr bwMode="auto">
          <a:xfrm>
            <a:off x="381000" y="1052515"/>
            <a:ext cx="6326981" cy="3696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200000"/>
              </a:lnSpc>
              <a:defRPr/>
            </a:pPr>
            <a:r>
              <a:rPr lang="zh-CN" altLang="en-US" sz="1500" kern="0" dirty="0"/>
              <a:t>以无人驾驶为例：</a:t>
            </a:r>
            <a:endParaRPr lang="en-US" altLang="zh-CN" sz="1500" kern="0" dirty="0"/>
          </a:p>
          <a:p>
            <a:pPr lvl="1">
              <a:lnSpc>
                <a:spcPct val="200000"/>
              </a:lnSpc>
              <a:defRPr/>
            </a:pPr>
            <a:r>
              <a:rPr lang="zh-CN" altLang="en-US" sz="1500" b="1" kern="0" dirty="0"/>
              <a:t>性能元件</a:t>
            </a:r>
            <a:r>
              <a:rPr lang="en-US" altLang="zh-CN" sz="1500" kern="0" dirty="0"/>
              <a:t>: </a:t>
            </a:r>
            <a:r>
              <a:rPr lang="zh-CN" altLang="en-US" sz="1400" kern="0" dirty="0"/>
              <a:t>选择驾驶行动</a:t>
            </a:r>
            <a:endParaRPr lang="en-US" altLang="zh-CN" sz="1400" kern="0" dirty="0"/>
          </a:p>
          <a:p>
            <a:pPr lvl="1">
              <a:lnSpc>
                <a:spcPct val="200000"/>
              </a:lnSpc>
              <a:defRPr/>
            </a:pPr>
            <a:r>
              <a:rPr lang="zh-CN" altLang="en-US" sz="1500" b="1" kern="0" dirty="0"/>
              <a:t>评判元件</a:t>
            </a:r>
            <a:r>
              <a:rPr lang="en-US" altLang="zh-CN" sz="1500" kern="0" dirty="0"/>
              <a:t>:</a:t>
            </a:r>
            <a:r>
              <a:rPr lang="zh-CN" altLang="en-US" sz="1400" kern="0" dirty="0"/>
              <a:t>快速左转横穿三条车道的后果</a:t>
            </a:r>
            <a:endParaRPr lang="en-US" altLang="zh-CN" sz="1400" kern="0" dirty="0"/>
          </a:p>
          <a:p>
            <a:pPr lvl="1">
              <a:lnSpc>
                <a:spcPct val="200000"/>
              </a:lnSpc>
              <a:defRPr/>
            </a:pPr>
            <a:r>
              <a:rPr lang="zh-CN" altLang="en-US" sz="1500" b="1" kern="0" dirty="0"/>
              <a:t>学习元件</a:t>
            </a:r>
            <a:r>
              <a:rPr lang="en-US" altLang="zh-CN" sz="1500" kern="0" dirty="0"/>
              <a:t>:</a:t>
            </a:r>
            <a:r>
              <a:rPr lang="zh-CN" altLang="en-US" sz="1500" kern="0" dirty="0"/>
              <a:t>根据经验修改性能元件</a:t>
            </a:r>
            <a:endParaRPr lang="en-US" altLang="zh-CN" sz="1500" kern="0" dirty="0"/>
          </a:p>
          <a:p>
            <a:pPr lvl="1">
              <a:lnSpc>
                <a:spcPct val="200000"/>
              </a:lnSpc>
              <a:defRPr/>
            </a:pPr>
            <a:r>
              <a:rPr lang="zh-CN" altLang="en-US" sz="1500" b="1" kern="0" dirty="0"/>
              <a:t>问题产生器</a:t>
            </a:r>
            <a:r>
              <a:rPr lang="en-US" altLang="zh-CN" sz="1500" kern="0" dirty="0"/>
              <a:t>: </a:t>
            </a:r>
            <a:r>
              <a:rPr lang="zh-CN" altLang="en-US" sz="1500" kern="0" dirty="0"/>
              <a:t>提议不同路面的刹车实验</a:t>
            </a:r>
            <a:endParaRPr lang="en-US" altLang="zh-CN" sz="1500" kern="0" dirty="0"/>
          </a:p>
        </p:txBody>
      </p:sp>
    </p:spTree>
    <p:extLst>
      <p:ext uri="{BB962C8B-B14F-4D97-AF65-F5344CB8AC3E}">
        <p14:creationId xmlns:p14="http://schemas.microsoft.com/office/powerpoint/2010/main" val="40048775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4BEF7CD5-3FFD-4147-B061-A2B7CB7EA19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360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>
          <a:xfrm>
            <a:off x="1543051" y="1257301"/>
            <a:ext cx="6169819" cy="3696891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en-US" altLang="zh-CN" dirty="0"/>
              <a:t>2.1 </a:t>
            </a:r>
            <a:r>
              <a:rPr lang="zh-CN" altLang="en-US" dirty="0"/>
              <a:t>智能体与环境</a:t>
            </a:r>
            <a:endParaRPr lang="en-US" altLang="zh-CN" dirty="0"/>
          </a:p>
          <a:p>
            <a:pPr eaLnBrk="1" hangingPunct="1">
              <a:lnSpc>
                <a:spcPct val="150000"/>
              </a:lnSpc>
            </a:pPr>
            <a:r>
              <a:rPr lang="en-US" altLang="zh-CN" dirty="0"/>
              <a:t>2.2 </a:t>
            </a:r>
            <a:r>
              <a:rPr lang="zh-CN" altLang="en-US" dirty="0"/>
              <a:t>理性的概念</a:t>
            </a:r>
            <a:endParaRPr lang="en-US" altLang="zh-CN" dirty="0"/>
          </a:p>
          <a:p>
            <a:pPr eaLnBrk="1" hangingPunct="1">
              <a:lnSpc>
                <a:spcPct val="150000"/>
              </a:lnSpc>
            </a:pPr>
            <a:r>
              <a:rPr lang="en-US" altLang="zh-CN" dirty="0"/>
              <a:t>2.3 </a:t>
            </a:r>
            <a:r>
              <a:rPr lang="zh-CN" altLang="en-US" dirty="0"/>
              <a:t>环境的性质</a:t>
            </a:r>
            <a:r>
              <a:rPr lang="en-US" altLang="zh-CN" dirty="0"/>
              <a:t>PEAS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dirty="0"/>
              <a:t>2.4 </a:t>
            </a:r>
            <a:r>
              <a:rPr lang="zh-CN" altLang="en-US" dirty="0"/>
              <a:t>智能体的结构</a:t>
            </a:r>
            <a:endParaRPr lang="en-US" altLang="zh-CN" dirty="0"/>
          </a:p>
          <a:p>
            <a:pPr eaLnBrk="1" hangingPunct="1"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2.5 </a:t>
            </a:r>
            <a:r>
              <a:rPr lang="zh-CN" altLang="en-US" dirty="0">
                <a:solidFill>
                  <a:srgbClr val="FF0000"/>
                </a:solidFill>
              </a:rPr>
              <a:t>小结</a:t>
            </a:r>
            <a:endParaRPr lang="en-US" altLang="zh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2210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4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1435" tIns="45719" rIns="99059" bIns="45719" numCol="1" anchor="ctr" anchorCtr="0" compatLnSpc="1">
            <a:prstTxWarp prst="textNoShape">
              <a:avLst/>
            </a:prstTxWarp>
          </a:bodyPr>
          <a:lstStyle/>
          <a:p>
            <a:r>
              <a:rPr lang="en-US" dirty="0"/>
              <a:t>AI as Designing Rational Agents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122551" y="1504950"/>
            <a:ext cx="3429000" cy="3200400"/>
            <a:chOff x="5486400" y="1657350"/>
            <a:chExt cx="3429000" cy="3200400"/>
          </a:xfrm>
        </p:grpSpPr>
        <p:grpSp>
          <p:nvGrpSpPr>
            <p:cNvPr id="34" name="Group 33"/>
            <p:cNvGrpSpPr/>
            <p:nvPr/>
          </p:nvGrpSpPr>
          <p:grpSpPr>
            <a:xfrm>
              <a:off x="5562601" y="3423047"/>
              <a:ext cx="2895598" cy="1434703"/>
              <a:chOff x="4616215" y="3194447"/>
              <a:chExt cx="4052397" cy="1434703"/>
            </a:xfrm>
          </p:grpSpPr>
          <p:sp>
            <p:nvSpPr>
              <p:cNvPr id="19" name="AutoShape 7"/>
              <p:cNvSpPr>
                <a:spLocks/>
              </p:cNvSpPr>
              <p:nvPr/>
            </p:nvSpPr>
            <p:spPr bwMode="auto">
              <a:xfrm>
                <a:off x="4616215" y="3200398"/>
                <a:ext cx="1919558" cy="1309688"/>
              </a:xfrm>
              <a:prstGeom prst="roundRect">
                <a:avLst>
                  <a:gd name="adj" fmla="val 10912"/>
                </a:avLst>
              </a:prstGeom>
              <a:solidFill>
                <a:srgbClr val="9FB0D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 sz="1600">
                  <a:latin typeface="Calibri" pitchFamily="34" charset="0"/>
                </a:endParaRPr>
              </a:p>
            </p:txBody>
          </p:sp>
          <p:sp>
            <p:nvSpPr>
              <p:cNvPr id="20" name="Line 8"/>
              <p:cNvSpPr>
                <a:spLocks noChangeShapeType="1"/>
              </p:cNvSpPr>
              <p:nvPr/>
            </p:nvSpPr>
            <p:spPr bwMode="auto">
              <a:xfrm rot="10800000" flipH="1">
                <a:off x="5611414" y="3564731"/>
                <a:ext cx="0" cy="531019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stealth" w="med" len="med"/>
                <a:tailEnd/>
              </a:ln>
            </p:spPr>
            <p:txBody>
              <a:bodyPr lIns="68579" tIns="34289" rIns="68579" bIns="34289"/>
              <a:lstStyle/>
              <a:p>
                <a:endParaRPr lang="en-US" sz="1600">
                  <a:latin typeface="Calibri" pitchFamily="34" charset="0"/>
                </a:endParaRPr>
              </a:p>
            </p:txBody>
          </p:sp>
          <p:sp>
            <p:nvSpPr>
              <p:cNvPr id="21" name="Rectangle 9"/>
              <p:cNvSpPr>
                <a:spLocks/>
              </p:cNvSpPr>
              <p:nvPr/>
            </p:nvSpPr>
            <p:spPr bwMode="auto">
              <a:xfrm rot="16200000">
                <a:off x="4687016" y="3598189"/>
                <a:ext cx="564897" cy="493220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30479" bIns="0"/>
              <a:lstStyle/>
              <a:p>
                <a:pPr marL="29765"/>
                <a:r>
                  <a:rPr lang="en-US" sz="1600" b="1" dirty="0">
                    <a:latin typeface="Calibri" pitchFamily="34" charset="0"/>
                    <a:cs typeface="Arial" charset="0"/>
                  </a:rPr>
                  <a:t>Agent</a:t>
                </a:r>
              </a:p>
            </p:txBody>
          </p:sp>
          <p:grpSp>
            <p:nvGrpSpPr>
              <p:cNvPr id="22" name="Group 10"/>
              <p:cNvGrpSpPr>
                <a:grpSpLocks/>
              </p:cNvGrpSpPr>
              <p:nvPr/>
            </p:nvGrpSpPr>
            <p:grpSpPr bwMode="auto">
              <a:xfrm>
                <a:off x="5363764" y="3652428"/>
                <a:ext cx="476250" cy="342900"/>
                <a:chOff x="0" y="-81"/>
                <a:chExt cx="400" cy="288"/>
              </a:xfrm>
            </p:grpSpPr>
            <p:sp>
              <p:nvSpPr>
                <p:cNvPr id="23" name="AutoShape 11"/>
                <p:cNvSpPr>
                  <a:spLocks/>
                </p:cNvSpPr>
                <p:nvPr/>
              </p:nvSpPr>
              <p:spPr bwMode="auto">
                <a:xfrm>
                  <a:off x="0" y="-81"/>
                  <a:ext cx="400" cy="272"/>
                </a:xfrm>
                <a:prstGeom prst="roundRect">
                  <a:avLst>
                    <a:gd name="adj" fmla="val 28120"/>
                  </a:avLst>
                </a:prstGeom>
                <a:solidFill>
                  <a:srgbClr val="FFFFFF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endParaRPr lang="en-US" sz="1600">
                    <a:latin typeface="Calibri" pitchFamily="34" charset="0"/>
                  </a:endParaRPr>
                </a:p>
              </p:txBody>
            </p:sp>
            <p:sp>
              <p:nvSpPr>
                <p:cNvPr id="24" name="Rectangle 12"/>
                <p:cNvSpPr>
                  <a:spLocks/>
                </p:cNvSpPr>
                <p:nvPr/>
              </p:nvSpPr>
              <p:spPr bwMode="auto">
                <a:xfrm>
                  <a:off x="135" y="-29"/>
                  <a:ext cx="139" cy="236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lIns="0" tIns="0" rIns="40639" bIns="0"/>
                <a:lstStyle/>
                <a:p>
                  <a:pPr marL="29765" algn="ctr"/>
                  <a:r>
                    <a:rPr lang="en-US" sz="1600" b="1" dirty="0">
                      <a:latin typeface="Calibri" pitchFamily="34" charset="0"/>
                      <a:cs typeface="Arial" charset="0"/>
                    </a:rPr>
                    <a:t>?</a:t>
                  </a:r>
                </a:p>
              </p:txBody>
            </p:sp>
          </p:grpSp>
          <p:grpSp>
            <p:nvGrpSpPr>
              <p:cNvPr id="25" name="Group 13"/>
              <p:cNvGrpSpPr>
                <a:grpSpLocks/>
              </p:cNvGrpSpPr>
              <p:nvPr/>
            </p:nvGrpSpPr>
            <p:grpSpPr bwMode="auto">
              <a:xfrm>
                <a:off x="5073252" y="3333750"/>
                <a:ext cx="1104900" cy="1059657"/>
                <a:chOff x="32" y="-62"/>
                <a:chExt cx="928" cy="890"/>
              </a:xfrm>
            </p:grpSpPr>
            <p:sp>
              <p:nvSpPr>
                <p:cNvPr id="26" name="Rectangle 14"/>
                <p:cNvSpPr>
                  <a:spLocks/>
                </p:cNvSpPr>
                <p:nvPr/>
              </p:nvSpPr>
              <p:spPr bwMode="auto">
                <a:xfrm>
                  <a:off x="84" y="-62"/>
                  <a:ext cx="824" cy="304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lIns="0" tIns="0" rIns="40639" bIns="0"/>
                <a:lstStyle/>
                <a:p>
                  <a:pPr marL="29765" algn="ctr"/>
                  <a:r>
                    <a:rPr lang="en-US" sz="1400" dirty="0">
                      <a:latin typeface="Calibri" pitchFamily="34" charset="0"/>
                      <a:cs typeface="Arial" charset="0"/>
                    </a:rPr>
                    <a:t>Sensors</a:t>
                  </a:r>
                </a:p>
              </p:txBody>
            </p:sp>
            <p:sp>
              <p:nvSpPr>
                <p:cNvPr id="27" name="Rectangle 15"/>
                <p:cNvSpPr>
                  <a:spLocks/>
                </p:cNvSpPr>
                <p:nvPr/>
              </p:nvSpPr>
              <p:spPr bwMode="auto">
                <a:xfrm>
                  <a:off x="32" y="580"/>
                  <a:ext cx="928" cy="248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lIns="0" tIns="0" rIns="40639" bIns="0"/>
                <a:lstStyle/>
                <a:p>
                  <a:pPr marL="29765" algn="ctr"/>
                  <a:r>
                    <a:rPr lang="en-US" sz="1400" dirty="0">
                      <a:latin typeface="Calibri" pitchFamily="34" charset="0"/>
                      <a:cs typeface="Arial" charset="0"/>
                    </a:rPr>
                    <a:t>Actuators</a:t>
                  </a:r>
                </a:p>
              </p:txBody>
            </p:sp>
          </p:grpSp>
          <p:sp>
            <p:nvSpPr>
              <p:cNvPr id="28" name="AutoShape 16"/>
              <p:cNvSpPr>
                <a:spLocks/>
              </p:cNvSpPr>
              <p:nvPr/>
            </p:nvSpPr>
            <p:spPr bwMode="auto">
              <a:xfrm>
                <a:off x="7815475" y="3194447"/>
                <a:ext cx="853137" cy="1304925"/>
              </a:xfrm>
              <a:prstGeom prst="roundRect">
                <a:avLst>
                  <a:gd name="adj" fmla="val 10944"/>
                </a:avLst>
              </a:prstGeom>
              <a:solidFill>
                <a:srgbClr val="9FB0D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 sz="1600">
                  <a:latin typeface="Calibri" pitchFamily="34" charset="0"/>
                </a:endParaRPr>
              </a:p>
            </p:txBody>
          </p:sp>
          <p:sp>
            <p:nvSpPr>
              <p:cNvPr id="29" name="Rectangle 17"/>
              <p:cNvSpPr>
                <a:spLocks/>
              </p:cNvSpPr>
              <p:nvPr/>
            </p:nvSpPr>
            <p:spPr bwMode="auto">
              <a:xfrm rot="5400000">
                <a:off x="7696859" y="3589450"/>
                <a:ext cx="1157018" cy="493220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30479" bIns="0"/>
              <a:lstStyle/>
              <a:p>
                <a:pPr marL="29765" algn="ctr"/>
                <a:r>
                  <a:rPr lang="en-US" sz="1600" b="1" dirty="0">
                    <a:latin typeface="Calibri" pitchFamily="34" charset="0"/>
                    <a:cs typeface="Arial" charset="0"/>
                  </a:rPr>
                  <a:t>Environment</a:t>
                </a:r>
              </a:p>
            </p:txBody>
          </p:sp>
          <p:sp>
            <p:nvSpPr>
              <p:cNvPr id="30" name="Line 18"/>
              <p:cNvSpPr>
                <a:spLocks noChangeShapeType="1"/>
              </p:cNvSpPr>
              <p:nvPr/>
            </p:nvSpPr>
            <p:spPr bwMode="auto">
              <a:xfrm rot="10800000" flipH="1">
                <a:off x="6182915" y="3437334"/>
                <a:ext cx="1859756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stealth" w="med" len="med"/>
                <a:tailEnd/>
              </a:ln>
            </p:spPr>
            <p:txBody>
              <a:bodyPr lIns="68579" tIns="34289" rIns="68579" bIns="34289"/>
              <a:lstStyle/>
              <a:p>
                <a:endParaRPr lang="en-US" sz="1600">
                  <a:latin typeface="Calibri" pitchFamily="34" charset="0"/>
                </a:endParaRPr>
              </a:p>
            </p:txBody>
          </p:sp>
          <p:sp>
            <p:nvSpPr>
              <p:cNvPr id="31" name="Line 19"/>
              <p:cNvSpPr>
                <a:spLocks noChangeShapeType="1"/>
              </p:cNvSpPr>
              <p:nvPr/>
            </p:nvSpPr>
            <p:spPr bwMode="auto">
              <a:xfrm flipH="1">
                <a:off x="6275783" y="4324350"/>
                <a:ext cx="176093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stealth" w="med" len="med"/>
                <a:tailEnd/>
              </a:ln>
            </p:spPr>
            <p:txBody>
              <a:bodyPr lIns="68579" tIns="34289" rIns="68579" bIns="34289"/>
              <a:lstStyle/>
              <a:p>
                <a:endParaRPr lang="en-US" sz="1600">
                  <a:latin typeface="Calibri" pitchFamily="34" charset="0"/>
                </a:endParaRPr>
              </a:p>
            </p:txBody>
          </p:sp>
          <p:sp>
            <p:nvSpPr>
              <p:cNvPr id="32" name="Rectangle 20"/>
              <p:cNvSpPr>
                <a:spLocks/>
              </p:cNvSpPr>
              <p:nvPr/>
            </p:nvSpPr>
            <p:spPr bwMode="auto">
              <a:xfrm>
                <a:off x="6682977" y="3448050"/>
                <a:ext cx="942975" cy="266700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30479" bIns="0"/>
              <a:lstStyle/>
              <a:p>
                <a:pPr marL="29765" algn="ctr"/>
                <a:r>
                  <a:rPr lang="en-US" sz="1100" dirty="0">
                    <a:latin typeface="Calibri" pitchFamily="34" charset="0"/>
                    <a:cs typeface="Arial" charset="0"/>
                  </a:rPr>
                  <a:t>Percepts</a:t>
                </a:r>
              </a:p>
            </p:txBody>
          </p:sp>
          <p:sp>
            <p:nvSpPr>
              <p:cNvPr id="33" name="Rectangle 21"/>
              <p:cNvSpPr>
                <a:spLocks/>
              </p:cNvSpPr>
              <p:nvPr/>
            </p:nvSpPr>
            <p:spPr bwMode="auto">
              <a:xfrm>
                <a:off x="6749652" y="4324350"/>
                <a:ext cx="809625" cy="304800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30479" bIns="0"/>
              <a:lstStyle/>
              <a:p>
                <a:pPr marL="29765" algn="ctr"/>
                <a:r>
                  <a:rPr lang="en-US" sz="1100" dirty="0">
                    <a:latin typeface="Calibri" pitchFamily="34" charset="0"/>
                    <a:cs typeface="Arial" charset="0"/>
                  </a:rPr>
                  <a:t>Actions</a:t>
                </a:r>
              </a:p>
            </p:txBody>
          </p:sp>
        </p:grpSp>
        <p:pic>
          <p:nvPicPr>
            <p:cNvPr id="35" name="Picture 1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86400" y="1657350"/>
              <a:ext cx="3429000" cy="151895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</p:pic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A075C42-6234-7D47-8AAC-9347513627AA}"/>
              </a:ext>
            </a:extLst>
          </p:cNvPr>
          <p:cNvCxnSpPr>
            <a:cxnSpLocks/>
          </p:cNvCxnSpPr>
          <p:nvPr/>
        </p:nvCxnSpPr>
        <p:spPr>
          <a:xfrm>
            <a:off x="3810000" y="1895129"/>
            <a:ext cx="762000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BEE9EAA-DE60-B44A-93BD-ED9440160E92}"/>
              </a:ext>
            </a:extLst>
          </p:cNvPr>
          <p:cNvCxnSpPr>
            <a:cxnSpLocks/>
          </p:cNvCxnSpPr>
          <p:nvPr/>
        </p:nvCxnSpPr>
        <p:spPr>
          <a:xfrm>
            <a:off x="4572000" y="1895129"/>
            <a:ext cx="228600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12FCFA6-7277-8147-B4D1-B72578E156D2}"/>
              </a:ext>
            </a:extLst>
          </p:cNvPr>
          <p:cNvCxnSpPr>
            <a:cxnSpLocks/>
          </p:cNvCxnSpPr>
          <p:nvPr/>
        </p:nvCxnSpPr>
        <p:spPr>
          <a:xfrm>
            <a:off x="1524000" y="2114550"/>
            <a:ext cx="533400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729988" y="1318973"/>
            <a:ext cx="3810000" cy="19334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40" name="图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741" y="971550"/>
            <a:ext cx="3707340" cy="3833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42901" y="1200150"/>
            <a:ext cx="4838700" cy="2895600"/>
          </a:xfrm>
        </p:spPr>
        <p:txBody>
          <a:bodyPr vert="horz" wrap="square" lIns="91435" tIns="45719" rIns="99059" bIns="45719" numCol="1" anchor="t" anchorCtr="0" compatLnSpc="1">
            <a:prstTxWarp prst="textNoShape">
              <a:avLst/>
            </a:prstTxWarp>
          </a:bodyPr>
          <a:lstStyle/>
          <a:p>
            <a:pPr marL="342883" indent="-342883">
              <a:spcBef>
                <a:spcPct val="0"/>
              </a:spcBef>
              <a:buClrTx/>
            </a:pPr>
            <a:r>
              <a:rPr lang="en-US" sz="1600" dirty="0"/>
              <a:t>An </a:t>
            </a:r>
            <a:r>
              <a:rPr lang="en-US" sz="1600" b="1" dirty="0"/>
              <a:t>agent</a:t>
            </a:r>
            <a:r>
              <a:rPr lang="en-US" sz="1600" dirty="0"/>
              <a:t> is an entity that </a:t>
            </a:r>
            <a:r>
              <a:rPr lang="en-US" sz="1600" i="1" dirty="0"/>
              <a:t>perceives</a:t>
            </a:r>
            <a:r>
              <a:rPr lang="en-US" sz="1600" dirty="0"/>
              <a:t> and </a:t>
            </a:r>
            <a:r>
              <a:rPr lang="en-US" sz="1600" i="1" dirty="0"/>
              <a:t>acts</a:t>
            </a:r>
            <a:r>
              <a:rPr lang="en-US" sz="1600" dirty="0"/>
              <a:t>.</a:t>
            </a:r>
          </a:p>
          <a:p>
            <a:pPr marL="342883" indent="-342883">
              <a:spcBef>
                <a:spcPts val="1125"/>
              </a:spcBef>
              <a:buClrTx/>
            </a:pPr>
            <a:r>
              <a:rPr lang="en-US" sz="1600" dirty="0"/>
              <a:t>A </a:t>
            </a:r>
            <a:r>
              <a:rPr lang="en-US" sz="1600" b="1" dirty="0"/>
              <a:t>rational agent</a:t>
            </a:r>
            <a:r>
              <a:rPr lang="en-US" sz="1600" b="1" i="1" dirty="0"/>
              <a:t> </a:t>
            </a:r>
            <a:r>
              <a:rPr lang="en-US" sz="1600" dirty="0"/>
              <a:t>selects actions that maximize its expected </a:t>
            </a:r>
            <a:r>
              <a:rPr lang="en-US" sz="1600" b="1" dirty="0"/>
              <a:t>utility</a:t>
            </a:r>
            <a:r>
              <a:rPr lang="en-US" sz="1600" dirty="0"/>
              <a:t>.  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2ABD553-C530-2248-B56E-ADE50B33AE1F}"/>
              </a:ext>
            </a:extLst>
          </p:cNvPr>
          <p:cNvCxnSpPr/>
          <p:nvPr/>
        </p:nvCxnSpPr>
        <p:spPr>
          <a:xfrm>
            <a:off x="699247" y="2190750"/>
            <a:ext cx="1353672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37">
            <a:extLst>
              <a:ext uri="{FF2B5EF4-FFF2-40B4-BE49-F238E27FC236}">
                <a16:creationId xmlns:a16="http://schemas.microsoft.com/office/drawing/2014/main" id="{22ABD553-C530-2248-B56E-ADE50B33AE1F}"/>
              </a:ext>
            </a:extLst>
          </p:cNvPr>
          <p:cNvCxnSpPr/>
          <p:nvPr/>
        </p:nvCxnSpPr>
        <p:spPr>
          <a:xfrm>
            <a:off x="3470053" y="1895129"/>
            <a:ext cx="1353672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1556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6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3" grpId="0" uiExpand="1" build="p" bldLvl="5" autoUpdateAnimBg="0" advAuto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895350"/>
            <a:ext cx="6400800" cy="426293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76600" y="25774"/>
            <a:ext cx="1409360" cy="6211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2600" dirty="0"/>
              <a:t>2.5 </a:t>
            </a:r>
            <a:r>
              <a:rPr lang="zh-CN" altLang="en-US" sz="2600" dirty="0"/>
              <a:t>小结</a:t>
            </a:r>
            <a:endParaRPr lang="en-US" altLang="zh-CN" sz="2600" dirty="0"/>
          </a:p>
        </p:txBody>
      </p:sp>
    </p:spTree>
    <p:extLst>
      <p:ext uri="{BB962C8B-B14F-4D97-AF65-F5344CB8AC3E}">
        <p14:creationId xmlns:p14="http://schemas.microsoft.com/office/powerpoint/2010/main" val="5819717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3200400" y="2495550"/>
            <a:ext cx="5711345" cy="1664768"/>
          </a:xfrm>
        </p:spPr>
        <p:txBody>
          <a:bodyPr/>
          <a:lstStyle/>
          <a:p>
            <a:r>
              <a:rPr lang="en-US" altLang="zh-CN" dirty="0"/>
              <a:t>Thanks</a:t>
            </a:r>
            <a:r>
              <a:rPr lang="zh-CN" altLang="en-US" dirty="0"/>
              <a:t>！ </a:t>
            </a:r>
            <a:br>
              <a:rPr lang="en-US" altLang="zh-CN" dirty="0"/>
            </a:br>
            <a:br>
              <a:rPr lang="en-US" altLang="zh-CN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7828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1363861" y="148991"/>
            <a:ext cx="6172200" cy="857251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3300" dirty="0">
                <a:latin typeface="+mj-lt"/>
                <a:ea typeface="+mj-ea"/>
                <a:cs typeface="+mj-cs"/>
              </a:rPr>
              <a:t>智能体举例</a:t>
            </a:r>
            <a:endParaRPr lang="zh-CN" altLang="en-US" sz="3300" dirty="0">
              <a:latin typeface="+mj-ea"/>
              <a:ea typeface="+mj-ea"/>
              <a:cs typeface="+mj-cs"/>
            </a:endParaRPr>
          </a:p>
        </p:txBody>
      </p:sp>
      <p:sp>
        <p:nvSpPr>
          <p:cNvPr id="13315" name="内容占位符 2"/>
          <p:cNvSpPr txBox="1">
            <a:spLocks/>
          </p:cNvSpPr>
          <p:nvPr/>
        </p:nvSpPr>
        <p:spPr bwMode="auto">
          <a:xfrm>
            <a:off x="533401" y="1021665"/>
            <a:ext cx="6210300" cy="3780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zh-CN" sz="2400" dirty="0">
                <a:latin typeface="Arial" panose="020B0604020202020204" pitchFamily="34" charset="0"/>
                <a:ea typeface="宋体" panose="02010600030101010101" pitchFamily="2" charset="-122"/>
              </a:rPr>
              <a:t>	</a:t>
            </a:r>
            <a:r>
              <a:rPr lang="zh-CN" altLang="en-US" sz="2100" b="1" u="sng" dirty="0">
                <a:latin typeface="Arial" panose="020B0604020202020204" pitchFamily="34" charset="0"/>
                <a:ea typeface="宋体" panose="02010600030101010101" pitchFamily="2" charset="-122"/>
              </a:rPr>
              <a:t>人类</a:t>
            </a:r>
            <a:r>
              <a:rPr lang="zh-CN" altLang="en-US" sz="2100" b="1" dirty="0">
                <a:latin typeface="Arial" panose="020B0604020202020204" pitchFamily="34" charset="0"/>
                <a:ea typeface="宋体" panose="02010600030101010101" pitchFamily="2" charset="-122"/>
              </a:rPr>
              <a:t>智能体</a:t>
            </a:r>
            <a:endParaRPr lang="en-US" altLang="zh-CN" sz="2100" b="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eaLnBrk="1" hangingPunct="1">
              <a:buFontTx/>
              <a:buNone/>
            </a:pPr>
            <a:r>
              <a:rPr lang="en-US" altLang="zh-CN" sz="2400" dirty="0">
                <a:latin typeface="Arial" panose="020B0604020202020204" pitchFamily="34" charset="0"/>
                <a:ea typeface="宋体" panose="02010600030101010101" pitchFamily="2" charset="-122"/>
              </a:rPr>
              <a:t>       </a:t>
            </a:r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传感器</a:t>
            </a:r>
            <a:r>
              <a:rPr lang="zh-CN" altLang="en-US" sz="1800" dirty="0">
                <a:latin typeface="Arial" panose="020B0604020202020204" pitchFamily="34" charset="0"/>
                <a:ea typeface="宋体" panose="02010600030101010101" pitchFamily="2" charset="-122"/>
              </a:rPr>
              <a:t>：眼睛、耳朵等</a:t>
            </a:r>
            <a:endParaRPr lang="en-US" altLang="zh-CN" sz="1800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eaLnBrk="1" hangingPunct="1"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  <a:ea typeface="宋体" panose="02010600030101010101" pitchFamily="2" charset="-122"/>
              </a:rPr>
              <a:t>          </a:t>
            </a:r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执行器</a:t>
            </a:r>
            <a:r>
              <a:rPr lang="zh-CN" altLang="en-US" sz="1800" dirty="0">
                <a:latin typeface="Arial" panose="020B0604020202020204" pitchFamily="34" charset="0"/>
                <a:ea typeface="宋体" panose="02010600030101010101" pitchFamily="2" charset="-122"/>
              </a:rPr>
              <a:t>：手、腿等</a:t>
            </a:r>
            <a:endParaRPr lang="en-US" altLang="zh-CN" sz="1800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eaLnBrk="1" hangingPunct="1">
              <a:buFontTx/>
              <a:buNone/>
            </a:pPr>
            <a:r>
              <a:rPr lang="en-US" altLang="zh-CN" sz="2400" dirty="0">
                <a:latin typeface="Arial" panose="020B0604020202020204" pitchFamily="34" charset="0"/>
                <a:ea typeface="宋体" panose="02010600030101010101" pitchFamily="2" charset="-122"/>
              </a:rPr>
              <a:t>	</a:t>
            </a:r>
            <a:r>
              <a:rPr lang="zh-CN" altLang="en-US" sz="2100" b="1" u="sng" dirty="0">
                <a:latin typeface="Arial" panose="020B0604020202020204" pitchFamily="34" charset="0"/>
                <a:ea typeface="宋体" panose="02010600030101010101" pitchFamily="2" charset="-122"/>
              </a:rPr>
              <a:t>机器人</a:t>
            </a:r>
            <a:r>
              <a:rPr lang="zh-CN" altLang="en-US" sz="2100" b="1" dirty="0">
                <a:latin typeface="Arial" panose="020B0604020202020204" pitchFamily="34" charset="0"/>
                <a:ea typeface="宋体" panose="02010600030101010101" pitchFamily="2" charset="-122"/>
              </a:rPr>
              <a:t>智能体</a:t>
            </a:r>
            <a:endParaRPr lang="en-US" altLang="zh-CN" sz="2100" b="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buFontTx/>
              <a:buNone/>
            </a:pPr>
            <a:r>
              <a:rPr lang="en-US" altLang="zh-CN" sz="2400" dirty="0">
                <a:latin typeface="Arial" panose="020B0604020202020204" pitchFamily="34" charset="0"/>
                <a:ea typeface="宋体" panose="02010600030101010101" pitchFamily="2" charset="-122"/>
              </a:rPr>
              <a:t>	   </a:t>
            </a:r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传感器</a:t>
            </a:r>
            <a:r>
              <a:rPr lang="zh-CN" altLang="en-US" sz="1800" dirty="0">
                <a:latin typeface="Arial" panose="020B0604020202020204" pitchFamily="34" charset="0"/>
                <a:ea typeface="宋体" panose="02010600030101010101" pitchFamily="2" charset="-122"/>
              </a:rPr>
              <a:t>：摄像头、红外测距仪等</a:t>
            </a:r>
            <a:endParaRPr lang="en-US" altLang="zh-CN" sz="1800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  <a:ea typeface="宋体" panose="02010600030101010101" pitchFamily="2" charset="-122"/>
              </a:rPr>
              <a:t>         </a:t>
            </a:r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执行器</a:t>
            </a:r>
            <a:r>
              <a:rPr lang="zh-CN" altLang="en-US" sz="1800" dirty="0">
                <a:latin typeface="Arial" panose="020B0604020202020204" pitchFamily="34" charset="0"/>
                <a:ea typeface="宋体" panose="02010600030101010101" pitchFamily="2" charset="-122"/>
              </a:rPr>
              <a:t>：各种马达等</a:t>
            </a:r>
            <a:endParaRPr lang="en-US" altLang="zh-CN" sz="1800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eaLnBrk="1" hangingPunct="1">
              <a:buFontTx/>
              <a:buNone/>
            </a:pPr>
            <a:r>
              <a:rPr lang="en-US" altLang="zh-CN" sz="2400" dirty="0">
                <a:latin typeface="Arial" panose="020B0604020202020204" pitchFamily="34" charset="0"/>
                <a:ea typeface="宋体" panose="02010600030101010101" pitchFamily="2" charset="-122"/>
              </a:rPr>
              <a:t>    </a:t>
            </a:r>
            <a:r>
              <a:rPr lang="zh-CN" altLang="en-US" sz="2100" b="1" u="sng" dirty="0">
                <a:latin typeface="Arial" panose="020B0604020202020204" pitchFamily="34" charset="0"/>
                <a:ea typeface="宋体" panose="02010600030101010101" pitchFamily="2" charset="-122"/>
              </a:rPr>
              <a:t>自动驾驶汽车</a:t>
            </a:r>
            <a:r>
              <a:rPr lang="zh-CN" altLang="en-US" sz="2100" b="1" dirty="0">
                <a:latin typeface="Arial" panose="020B0604020202020204" pitchFamily="34" charset="0"/>
                <a:ea typeface="宋体" panose="02010600030101010101" pitchFamily="2" charset="-122"/>
              </a:rPr>
              <a:t>智能体</a:t>
            </a:r>
            <a:endParaRPr lang="en-US" altLang="zh-CN" sz="2100" b="1" u="sng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buFontTx/>
              <a:buNone/>
            </a:pPr>
            <a:r>
              <a:rPr lang="zh-CN" altLang="en-US" sz="2100" dirty="0">
                <a:latin typeface="Arial" panose="020B0604020202020204" pitchFamily="34" charset="0"/>
                <a:ea typeface="宋体" panose="02010600030101010101" pitchFamily="2" charset="-122"/>
              </a:rPr>
              <a:t>        </a:t>
            </a:r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传感器</a:t>
            </a:r>
            <a:r>
              <a:rPr lang="zh-CN" altLang="en-US" sz="1800" dirty="0">
                <a:latin typeface="Arial" panose="020B0604020202020204" pitchFamily="34" charset="0"/>
                <a:ea typeface="宋体" panose="02010600030101010101" pitchFamily="2" charset="-122"/>
              </a:rPr>
              <a:t>：摄像头、激光雷达等</a:t>
            </a:r>
            <a:endParaRPr lang="en-US" altLang="zh-CN" sz="1800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  <a:ea typeface="宋体" panose="02010600030101010101" pitchFamily="2" charset="-122"/>
              </a:rPr>
              <a:t>         </a:t>
            </a:r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执行器</a:t>
            </a:r>
            <a:r>
              <a:rPr lang="zh-CN" altLang="en-US" sz="1800" dirty="0">
                <a:latin typeface="Arial" panose="020B0604020202020204" pitchFamily="34" charset="0"/>
                <a:ea typeface="宋体" panose="02010600030101010101" pitchFamily="2" charset="-122"/>
              </a:rPr>
              <a:t>：加速器、制动器、方向盘等</a:t>
            </a:r>
            <a:endParaRPr lang="en-US" altLang="zh-CN" sz="1800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eaLnBrk="1" hangingPunct="1">
              <a:buFontTx/>
              <a:buNone/>
            </a:pPr>
            <a:endParaRPr lang="en-US" altLang="zh-CN" sz="2100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eaLnBrk="1" hangingPunct="1">
              <a:buFontTx/>
              <a:buNone/>
            </a:pPr>
            <a:r>
              <a:rPr lang="en-US" altLang="zh-CN" sz="2100" dirty="0">
                <a:latin typeface="Arial" panose="020B0604020202020204" pitchFamily="34" charset="0"/>
                <a:ea typeface="宋体" panose="02010600030101010101" pitchFamily="2" charset="-122"/>
              </a:rPr>
              <a:t>         </a:t>
            </a:r>
            <a:endParaRPr lang="zh-CN" altLang="en-US" sz="21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3316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0766" y="895350"/>
            <a:ext cx="702469" cy="1471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466" y="1908519"/>
            <a:ext cx="826295" cy="1512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8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3570848"/>
            <a:ext cx="1660923" cy="1241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2616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标题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/>
              <a:t>智能体定义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60000"/>
              </a:lnSpc>
              <a:defRPr/>
            </a:pPr>
            <a:r>
              <a:rPr lang="zh-CN" altLang="en-US" dirty="0"/>
              <a:t>智能体：给定</a:t>
            </a:r>
            <a:r>
              <a:rPr lang="zh-CN" altLang="en-US" dirty="0">
                <a:solidFill>
                  <a:srgbClr val="FF0000"/>
                </a:solidFill>
              </a:rPr>
              <a:t>感知序列</a:t>
            </a:r>
            <a:r>
              <a:rPr lang="zh-CN" altLang="en-US" dirty="0"/>
              <a:t>－－求取</a:t>
            </a:r>
            <a:r>
              <a:rPr lang="zh-CN" altLang="en-US" dirty="0">
                <a:solidFill>
                  <a:srgbClr val="FF0000"/>
                </a:solidFill>
              </a:rPr>
              <a:t>行动</a:t>
            </a:r>
            <a:r>
              <a:rPr lang="zh-CN" altLang="en-US" dirty="0"/>
              <a:t>（映射）</a:t>
            </a:r>
            <a:endParaRPr lang="en-US" altLang="zh-CN" dirty="0"/>
          </a:p>
          <a:p>
            <a:pPr>
              <a:lnSpc>
                <a:spcPct val="160000"/>
              </a:lnSpc>
              <a:buFontTx/>
              <a:buNone/>
              <a:defRPr/>
            </a:pPr>
            <a:r>
              <a:rPr lang="en-US" altLang="zh-CN" dirty="0"/>
              <a:t>	</a:t>
            </a:r>
            <a:r>
              <a:rPr lang="zh-CN" altLang="en-US" dirty="0"/>
              <a:t>通过</a:t>
            </a:r>
            <a:r>
              <a:rPr lang="zh-CN" altLang="en-US" dirty="0">
                <a:solidFill>
                  <a:srgbClr val="FF0000"/>
                </a:solidFill>
              </a:rPr>
              <a:t>智能体函数</a:t>
            </a:r>
            <a:r>
              <a:rPr lang="zh-CN" altLang="en-US" dirty="0"/>
              <a:t>来实现，抽象的数学表示：</a:t>
            </a:r>
            <a:endParaRPr lang="en-US" altLang="zh-CN" dirty="0">
              <a:solidFill>
                <a:srgbClr val="FF0000"/>
              </a:solidFill>
            </a:endParaRPr>
          </a:p>
          <a:p>
            <a:pPr>
              <a:lnSpc>
                <a:spcPct val="160000"/>
              </a:lnSpc>
              <a:buFontTx/>
              <a:buNone/>
              <a:defRPr/>
            </a:pPr>
            <a:r>
              <a:rPr lang="en-US" altLang="zh-CN" dirty="0">
                <a:latin typeface="+mn-lt"/>
                <a:ea typeface="+mn-ea"/>
              </a:rPr>
              <a:t>                             [</a:t>
            </a:r>
            <a:r>
              <a:rPr lang="en-US" altLang="zh-CN" i="1" dirty="0">
                <a:latin typeface="+mn-lt"/>
                <a:ea typeface="+mn-ea"/>
              </a:rPr>
              <a:t>f</a:t>
            </a:r>
            <a:r>
              <a:rPr lang="en-US" altLang="zh-CN" dirty="0">
                <a:latin typeface="+mn-lt"/>
                <a:ea typeface="+mn-ea"/>
              </a:rPr>
              <a:t>: </a:t>
            </a:r>
            <a:r>
              <a:rPr lang="en-US" altLang="zh-CN" dirty="0">
                <a:latin typeface="Monotype Corsiva" pitchFamily="66" charset="0"/>
                <a:ea typeface="+mn-ea"/>
              </a:rPr>
              <a:t>P*</a:t>
            </a:r>
            <a:r>
              <a:rPr lang="en-US" altLang="zh-CN" dirty="0">
                <a:latin typeface="+mn-lt"/>
                <a:ea typeface="+mn-ea"/>
              </a:rPr>
              <a:t> </a:t>
            </a:r>
            <a:r>
              <a:rPr lang="en-US" altLang="zh-CN" dirty="0">
                <a:latin typeface="+mn-lt"/>
                <a:ea typeface="+mn-ea"/>
                <a:sym typeface="Wingdings" pitchFamily="2" charset="2"/>
              </a:rPr>
              <a:t> </a:t>
            </a:r>
            <a:r>
              <a:rPr lang="en-US" altLang="zh-CN" dirty="0">
                <a:latin typeface="Monotype Corsiva" pitchFamily="66" charset="0"/>
                <a:ea typeface="+mn-ea"/>
              </a:rPr>
              <a:t>A</a:t>
            </a:r>
            <a:r>
              <a:rPr lang="en-US" altLang="zh-CN" dirty="0">
                <a:latin typeface="+mn-lt"/>
                <a:ea typeface="+mn-ea"/>
              </a:rPr>
              <a:t>]</a:t>
            </a:r>
          </a:p>
          <a:p>
            <a:pPr>
              <a:lnSpc>
                <a:spcPct val="160000"/>
              </a:lnSpc>
              <a:buFontTx/>
              <a:buNone/>
              <a:defRPr/>
            </a:pPr>
            <a:r>
              <a:rPr lang="en-US" altLang="zh-CN" dirty="0"/>
              <a:t>  </a:t>
            </a:r>
            <a:r>
              <a:rPr lang="zh-CN" altLang="en-US" dirty="0"/>
              <a:t>智能体函数通过具体的</a:t>
            </a:r>
            <a:r>
              <a:rPr lang="zh-CN" altLang="en-US" dirty="0">
                <a:solidFill>
                  <a:srgbClr val="FF0000"/>
                </a:solidFill>
              </a:rPr>
              <a:t>智能体程序</a:t>
            </a:r>
            <a:r>
              <a:rPr lang="zh-CN" altLang="en-US" dirty="0"/>
              <a:t>来实现，并在智能体自身的</a:t>
            </a:r>
            <a:r>
              <a:rPr lang="zh-CN" altLang="en-US" dirty="0">
                <a:solidFill>
                  <a:srgbClr val="FF0000"/>
                </a:solidFill>
              </a:rPr>
              <a:t>结构</a:t>
            </a:r>
            <a:r>
              <a:rPr lang="zh-CN" altLang="en-US" dirty="0"/>
              <a:t>上运行</a:t>
            </a:r>
            <a:endParaRPr lang="en-US" altLang="zh-CN" dirty="0"/>
          </a:p>
          <a:p>
            <a:pPr>
              <a:lnSpc>
                <a:spcPct val="160000"/>
              </a:lnSpc>
              <a:buFontTx/>
              <a:buNone/>
              <a:defRPr/>
            </a:pPr>
            <a:endParaRPr lang="en-US" altLang="zh-CN" dirty="0"/>
          </a:p>
          <a:p>
            <a:pPr>
              <a:lnSpc>
                <a:spcPct val="160000"/>
              </a:lnSpc>
              <a:buFontTx/>
              <a:buNone/>
              <a:defRPr/>
            </a:pPr>
            <a:r>
              <a:rPr lang="zh-CN" altLang="en-US" dirty="0"/>
              <a:t>因此，智能体定义为：</a:t>
            </a:r>
          </a:p>
        </p:txBody>
      </p:sp>
      <p:sp>
        <p:nvSpPr>
          <p:cNvPr id="15364" name="矩形 1"/>
          <p:cNvSpPr>
            <a:spLocks noChangeArrowheads="1"/>
          </p:cNvSpPr>
          <p:nvPr/>
        </p:nvSpPr>
        <p:spPr bwMode="auto">
          <a:xfrm>
            <a:off x="1905000" y="4120917"/>
            <a:ext cx="3653564" cy="683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60000"/>
              </a:lnSpc>
              <a:spcBef>
                <a:spcPct val="0"/>
              </a:spcBef>
              <a:buFontTx/>
              <a:buNone/>
            </a:pPr>
            <a:r>
              <a:rPr lang="zh-CN" altLang="en-US" sz="24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智能体</a:t>
            </a:r>
            <a:r>
              <a:rPr lang="en-US" altLang="zh-CN" sz="24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= </a:t>
            </a:r>
            <a:r>
              <a:rPr lang="zh-CN" altLang="en-US" sz="24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体系结构</a:t>
            </a:r>
            <a:r>
              <a:rPr lang="en-US" altLang="zh-CN" sz="24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+ </a:t>
            </a:r>
            <a:r>
              <a:rPr lang="zh-CN" altLang="en-US" sz="24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程序</a:t>
            </a:r>
            <a:endParaRPr lang="en-US" altLang="zh-CN" sz="2400" dirty="0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5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4019550"/>
            <a:ext cx="1343025" cy="10060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4450" y="4044553"/>
            <a:ext cx="1109663" cy="956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4167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1485900" y="205979"/>
            <a:ext cx="6172200" cy="857251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33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智能体－体系结构</a:t>
            </a:r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838201" y="1038877"/>
            <a:ext cx="7285435" cy="3394472"/>
          </a:xfrm>
          <a:prstGeom prst="rect">
            <a:avLst/>
          </a:prstGeom>
        </p:spPr>
        <p:txBody>
          <a:bodyPr/>
          <a:lstStyle/>
          <a:p>
            <a:pPr marL="257168" indent="-257168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zh-CN" altLang="en-US" sz="217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体系结构</a:t>
            </a:r>
            <a:r>
              <a:rPr lang="zh-CN" altLang="en-US" sz="2175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175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某个具备物理传感器和执行器的</a:t>
            </a:r>
            <a:r>
              <a:rPr lang="zh-CN" altLang="en-US" sz="2175" u="sng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计算装置</a:t>
            </a:r>
            <a:r>
              <a:rPr lang="zh-CN" altLang="en-US" sz="2175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175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zh-CN" altLang="en-US" sz="2175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例如：一台计算机，一辆自动驾驶汽车</a:t>
            </a:r>
            <a:endParaRPr lang="en-US" altLang="zh-CN" sz="217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altLang="zh-CN" sz="217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altLang="zh-CN" sz="217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altLang="zh-CN" sz="217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altLang="zh-CN" sz="217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zh-CN" altLang="en-US" sz="2175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体系结构为程序</a:t>
            </a:r>
            <a:r>
              <a:rPr lang="zh-CN" altLang="en-US" sz="217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</a:t>
            </a:r>
            <a:r>
              <a:rPr lang="zh-CN" altLang="en-US" sz="2175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来自传感器的</a:t>
            </a:r>
            <a:r>
              <a:rPr lang="zh-CN" altLang="en-US" sz="217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感知信息</a:t>
            </a:r>
            <a:r>
              <a:rPr lang="zh-CN" altLang="en-US" sz="2175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17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运行程序</a:t>
            </a:r>
            <a:r>
              <a:rPr lang="zh-CN" altLang="en-US" sz="2175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，并把程序计算出的</a:t>
            </a:r>
            <a:r>
              <a:rPr lang="zh-CN" altLang="en-US" sz="217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行动决策送达</a:t>
            </a:r>
            <a:r>
              <a:rPr lang="zh-CN" altLang="en-US" sz="2175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执行器。</a:t>
            </a:r>
          </a:p>
          <a:p>
            <a:pPr marL="257168" indent="-257168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zh-CN" altLang="en-US" sz="217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 fontAlgn="auto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altLang="zh-CN" sz="2175" kern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 fontAlgn="auto">
              <a:spcBef>
                <a:spcPct val="20000"/>
              </a:spcBef>
              <a:spcAft>
                <a:spcPts val="0"/>
              </a:spcAft>
              <a:defRPr/>
            </a:pPr>
            <a:endParaRPr lang="zh-CN" altLang="en-US" sz="217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388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9205" y="2495550"/>
            <a:ext cx="1109663" cy="956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2343150"/>
            <a:ext cx="1343025" cy="10060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3101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066800" y="208003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zh-CN" altLang="en-US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举例：真空吸尘器</a:t>
            </a:r>
            <a:r>
              <a:rPr lang="zh-CN" altLang="en-US" sz="3000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世界</a:t>
            </a:r>
            <a:endParaRPr lang="en-US" altLang="zh-CN" sz="3000" kern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18435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2369104"/>
            <a:ext cx="1850231" cy="1774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7135811" y="1282535"/>
            <a:ext cx="19934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问题假设</a:t>
            </a: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2" descr="P9050001">
            <a:extLst>
              <a:ext uri="{FF2B5EF4-FFF2-40B4-BE49-F238E27FC236}">
                <a16:creationId xmlns:a16="http://schemas.microsoft.com/office/drawing/2014/main" id="{F23F6770-9F2D-644D-B4E9-69E318DF7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435"/>
          <a:stretch>
            <a:fillRect/>
          </a:stretch>
        </p:blipFill>
        <p:spPr bwMode="auto">
          <a:xfrm>
            <a:off x="990600" y="1047750"/>
            <a:ext cx="4236246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/>
          <p:cNvSpPr/>
          <p:nvPr/>
        </p:nvSpPr>
        <p:spPr>
          <a:xfrm>
            <a:off x="1524000" y="4629150"/>
            <a:ext cx="19934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现实世界</a:t>
            </a:r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open</a:t>
            </a:r>
          </a:p>
        </p:txBody>
      </p:sp>
      <p:sp>
        <p:nvSpPr>
          <p:cNvPr id="3" name="矩形 2"/>
          <p:cNvSpPr/>
          <p:nvPr/>
        </p:nvSpPr>
        <p:spPr>
          <a:xfrm>
            <a:off x="6103701" y="4623544"/>
            <a:ext cx="2579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真空吸尘器</a:t>
            </a:r>
            <a:r>
              <a:rPr lang="zh-CN" altLang="en-US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 </a:t>
            </a:r>
            <a:r>
              <a:rPr lang="en-US" altLang="zh-CN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closed</a:t>
            </a:r>
          </a:p>
        </p:txBody>
      </p:sp>
    </p:spTree>
    <p:extLst>
      <p:ext uri="{BB962C8B-B14F-4D97-AF65-F5344CB8AC3E}">
        <p14:creationId xmlns:p14="http://schemas.microsoft.com/office/powerpoint/2010/main" val="3983330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331120" y="141685"/>
            <a:ext cx="6481763" cy="59412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zh-CN" altLang="en-US" sz="3000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举例：真空吸尘器</a:t>
            </a:r>
            <a:r>
              <a:rPr lang="zh-CN" altLang="en-US" sz="3000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世界</a:t>
            </a:r>
            <a:endParaRPr lang="en-US" altLang="zh-CN" sz="3000" kern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385889" y="1103710"/>
            <a:ext cx="6615113" cy="3696891"/>
          </a:xfrm>
          <a:prstGeom prst="rect">
            <a:avLst/>
          </a:prstGeom>
        </p:spPr>
        <p:txBody>
          <a:bodyPr/>
          <a:lstStyle/>
          <a:p>
            <a:pPr marL="257168" indent="-257168">
              <a:spcBef>
                <a:spcPct val="20000"/>
              </a:spcBef>
              <a:buFontTx/>
              <a:buChar char="•"/>
              <a:defRPr/>
            </a:pP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spcBef>
                <a:spcPct val="20000"/>
              </a:spcBef>
              <a:buFontTx/>
              <a:buChar char="•"/>
              <a:defRPr/>
            </a:pP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spcBef>
                <a:spcPct val="20000"/>
              </a:spcBef>
              <a:buFontTx/>
              <a:buChar char="•"/>
              <a:defRPr/>
            </a:pP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spcBef>
                <a:spcPct val="20000"/>
              </a:spcBef>
              <a:buFontTx/>
              <a:buChar char="•"/>
              <a:defRPr/>
            </a:pP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spcBef>
                <a:spcPct val="20000"/>
              </a:spcBef>
              <a:buFontTx/>
              <a:buChar char="•"/>
              <a:defRPr/>
            </a:pPr>
            <a:endParaRPr lang="en-US" altLang="zh-CN" sz="2100" b="1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spcBef>
                <a:spcPct val="20000"/>
              </a:spcBef>
              <a:buFontTx/>
              <a:buChar char="•"/>
              <a:defRPr/>
            </a:pPr>
            <a:r>
              <a:rPr lang="zh-CN" altLang="en-US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感知（</a:t>
            </a:r>
            <a:r>
              <a:rPr lang="en-US" altLang="zh-CN" sz="2100" b="1" kern="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Perceps</a:t>
            </a:r>
            <a:r>
              <a:rPr lang="en-US" altLang="zh-CN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): </a:t>
            </a:r>
            <a:r>
              <a:rPr lang="zh-CN" altLang="en-US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位置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，如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[A, Dirty]</a:t>
            </a:r>
          </a:p>
          <a:p>
            <a:pPr marL="257168" indent="-257168">
              <a:spcBef>
                <a:spcPct val="20000"/>
              </a:spcBef>
              <a:buFontTx/>
              <a:buChar char="•"/>
              <a:defRPr/>
            </a:pP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68" indent="-257168">
              <a:spcBef>
                <a:spcPct val="20000"/>
              </a:spcBef>
              <a:buFontTx/>
              <a:buChar char="•"/>
              <a:defRPr/>
            </a:pPr>
            <a:r>
              <a:rPr lang="zh-CN" altLang="en-US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行动（</a:t>
            </a:r>
            <a:r>
              <a:rPr lang="en-US" altLang="zh-CN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Actions</a:t>
            </a:r>
            <a:r>
              <a:rPr lang="zh-CN" altLang="en-US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1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向左移动、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向右移动、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吸灰尘、</a:t>
            </a:r>
            <a:r>
              <a:rPr lang="en-US" altLang="zh-CN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1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什么都不做</a:t>
            </a:r>
            <a:endParaRPr lang="en-US" altLang="zh-CN" sz="21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460" name="Picture 4" descr="vacuum2-environm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9051" y="912020"/>
            <a:ext cx="332303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图片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2" y="897733"/>
            <a:ext cx="1850231" cy="1774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16191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348"/>
  <p:tag name="DEFAULTHEIGHT" val="200"/>
</p:tagLst>
</file>

<file path=ppt/theme/theme1.xml><?xml version="1.0" encoding="utf-8"?>
<a:theme xmlns:a="http://schemas.openxmlformats.org/drawingml/2006/main" name="dan-berkeley-nlp-v1">
  <a:themeElements>
    <a:clrScheme name="dan-berkeley-nlp-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an-berkeley-nlp-v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dirty="0" err="1" smtClean="0">
            <a:latin typeface="Calibri"/>
            <a:cs typeface="Calibri"/>
          </a:defRPr>
        </a:defPPr>
      </a:lstStyle>
    </a:txDef>
  </a:objectDefaults>
  <a:extraClrSchemeLst>
    <a:extraClrScheme>
      <a:clrScheme name="dan-berkeley-nlp-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dan-berkeley-nlp-v1</Template>
  <TotalTime>51448</TotalTime>
  <Words>2137</Words>
  <Application>Microsoft Office PowerPoint</Application>
  <PresentationFormat>全屏显示(16:9)</PresentationFormat>
  <Paragraphs>358</Paragraphs>
  <Slides>45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57" baseType="lpstr">
      <vt:lpstr>等线 Light</vt:lpstr>
      <vt:lpstr>黑体</vt:lpstr>
      <vt:lpstr>华文新魏</vt:lpstr>
      <vt:lpstr>楷体_GB2312</vt:lpstr>
      <vt:lpstr>宋体</vt:lpstr>
      <vt:lpstr>微软雅黑</vt:lpstr>
      <vt:lpstr>Arial</vt:lpstr>
      <vt:lpstr>Calibri</vt:lpstr>
      <vt:lpstr>Monotype Corsiva</vt:lpstr>
      <vt:lpstr>Times New Roman</vt:lpstr>
      <vt:lpstr>Wingdings</vt:lpstr>
      <vt:lpstr>dan-berkeley-nlp-v1</vt:lpstr>
      <vt:lpstr>PowerPoint 演示文稿</vt:lpstr>
      <vt:lpstr>Outline</vt:lpstr>
      <vt:lpstr>PowerPoint 演示文稿</vt:lpstr>
      <vt:lpstr>智能体（Agent)</vt:lpstr>
      <vt:lpstr>PowerPoint 演示文稿</vt:lpstr>
      <vt:lpstr>智能体定义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Table-lookup agent</vt:lpstr>
      <vt:lpstr>PowerPoint 演示文稿</vt:lpstr>
      <vt:lpstr>PowerPoint 演示文稿</vt:lpstr>
      <vt:lpstr>Outline</vt:lpstr>
      <vt:lpstr>理性智能体（Rational agents）</vt:lpstr>
      <vt:lpstr>Rational agents</vt:lpstr>
      <vt:lpstr>理性与全知（ omniscience）的区别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2.3.2 环境类型</vt:lpstr>
      <vt:lpstr>2.3.2 环境类型（续）</vt:lpstr>
      <vt:lpstr>Outline</vt:lpstr>
      <vt:lpstr>智能体类型</vt:lpstr>
      <vt:lpstr>简单反射Agent</vt:lpstr>
      <vt:lpstr>Simple reflex agents</vt:lpstr>
      <vt:lpstr>PowerPoint 演示文稿</vt:lpstr>
      <vt:lpstr>基于模型的反射型智能体</vt:lpstr>
      <vt:lpstr>PowerPoint 演示文稿</vt:lpstr>
      <vt:lpstr>基于目标的智能体</vt:lpstr>
      <vt:lpstr>PowerPoint 演示文稿</vt:lpstr>
      <vt:lpstr>基于效用的智能体</vt:lpstr>
      <vt:lpstr>PowerPoint 演示文稿</vt:lpstr>
      <vt:lpstr>Learning agents</vt:lpstr>
      <vt:lpstr>Learning agents</vt:lpstr>
      <vt:lpstr>Learning agents</vt:lpstr>
      <vt:lpstr>Outline</vt:lpstr>
      <vt:lpstr>AI as Designing Rational Agents</vt:lpstr>
      <vt:lpstr>PowerPoint 演示文稿</vt:lpstr>
      <vt:lpstr>Thanks！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294-5: Statistical Natural Language Processing</dc:title>
  <dc:creator>Preferred Customer</dc:creator>
  <cp:lastModifiedBy>hyacinth.529@qq.com</cp:lastModifiedBy>
  <cp:revision>1670</cp:revision>
  <cp:lastPrinted>2014-01-21T07:51:01Z</cp:lastPrinted>
  <dcterms:created xsi:type="dcterms:W3CDTF">2004-08-27T04:16:05Z</dcterms:created>
  <dcterms:modified xsi:type="dcterms:W3CDTF">2024-06-16T06:13:09Z</dcterms:modified>
</cp:coreProperties>
</file>

<file path=docProps/thumbnail.jpeg>
</file>